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5" r:id="rId5"/>
    <p:sldId id="266" r:id="rId6"/>
    <p:sldId id="267" r:id="rId7"/>
    <p:sldId id="269" r:id="rId8"/>
    <p:sldId id="268" r:id="rId9"/>
    <p:sldId id="263" r:id="rId10"/>
    <p:sldId id="271" r:id="rId11"/>
    <p:sldId id="273" r:id="rId12"/>
    <p:sldId id="260" r:id="rId13"/>
    <p:sldId id="280" r:id="rId14"/>
    <p:sldId id="258" r:id="rId15"/>
    <p:sldId id="283" r:id="rId16"/>
    <p:sldId id="284" r:id="rId17"/>
    <p:sldId id="274" r:id="rId18"/>
    <p:sldId id="281" r:id="rId19"/>
    <p:sldId id="282" r:id="rId20"/>
    <p:sldId id="275" r:id="rId21"/>
    <p:sldId id="286" r:id="rId22"/>
    <p:sldId id="276" r:id="rId23"/>
    <p:sldId id="285" r:id="rId24"/>
    <p:sldId id="270" r:id="rId25"/>
    <p:sldId id="277" r:id="rId26"/>
    <p:sldId id="272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777777"/>
    <a:srgbClr val="FF5A5F"/>
    <a:srgbClr val="8BF9FF"/>
    <a:srgbClr val="009CA4"/>
    <a:srgbClr val="00A8B0"/>
    <a:srgbClr val="00858A"/>
    <a:srgbClr val="00C6D0"/>
    <a:srgbClr val="00D7E2"/>
    <a:srgbClr val="00D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843462039359932E-2"/>
          <c:y val="8.6791911267230251E-2"/>
          <c:w val="0.97031307592128013"/>
          <c:h val="0.8654725375357931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vlaue01</c:v>
                </c:pt>
              </c:strCache>
            </c:strRef>
          </c:tx>
          <c:spPr>
            <a:solidFill>
              <a:srgbClr val="FF5A5F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D1C1"/>
              </a:solidFill>
            </c:spPr>
            <c:extLst>
              <c:ext xmlns:c16="http://schemas.microsoft.com/office/drawing/2014/chart" uri="{C3380CC4-5D6E-409C-BE32-E72D297353CC}">
                <c16:uniqueId val="{00000000-D8A8-4129-ADC0-CD8CEFC548A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8A8-4129-ADC0-CD8CEFC548AB}"/>
              </c:ext>
            </c:extLst>
          </c:dPt>
          <c:cat>
            <c:strRef>
              <c:f>Sheet1!$A$2:$A$3</c:f>
              <c:strCache>
                <c:ptCount val="1"/>
                <c:pt idx="0">
                  <c:v>vlaue02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A8-4129-ADC0-CD8CEFC548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5A5F"/>
            </a:solidFill>
          </c:spPr>
          <c:invertIfNegative val="0"/>
          <c:cat>
            <c:strRef>
              <c:f>Sheet1!$A$2:$A$3</c:f>
              <c:strCache>
                <c:ptCount val="1"/>
                <c:pt idx="0">
                  <c:v>vlaue02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A8-4129-ADC0-CD8CEFC548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00D1C1"/>
            </a:solidFill>
          </c:spPr>
          <c:invertIfNegative val="0"/>
          <c:cat>
            <c:strRef>
              <c:f>Sheet1!$A$2:$A$3</c:f>
              <c:strCache>
                <c:ptCount val="1"/>
                <c:pt idx="0">
                  <c:v>vlaue02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4-D8A8-4129-ADC0-CD8CEFC54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25817216"/>
        <c:axId val="125818752"/>
      </c:barChart>
      <c:catAx>
        <c:axId val="125817216"/>
        <c:scaling>
          <c:orientation val="minMax"/>
        </c:scaling>
        <c:delete val="1"/>
        <c:axPos val="l"/>
        <c:numFmt formatCode="General" sourceLinked="0"/>
        <c:majorTickMark val="in"/>
        <c:minorTickMark val="none"/>
        <c:tickLblPos val="nextTo"/>
        <c:crossAx val="125818752"/>
        <c:crosses val="autoZero"/>
        <c:auto val="1"/>
        <c:lblAlgn val="ctr"/>
        <c:lblOffset val="100"/>
        <c:noMultiLvlLbl val="0"/>
      </c:catAx>
      <c:valAx>
        <c:axId val="12581875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25817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C1-4315-A346-B61F1CDB7FC4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C1-4315-A346-B61F1CDB7F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1-4315-A346-B61F1CDB7F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19810954432645E-2"/>
          <c:y val="0.29274265893188206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C-4DBF-9272-134F4C4F67EB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C-4DBF-9272-134F4C4F67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C-4DBF-9272-134F4C4F67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ax val="0.8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863238432"/>
        <c:crosses val="max"/>
        <c:crossBetween val="between"/>
        <c:majorUnit val="0.25"/>
      </c:valAx>
      <c:spPr>
        <a:noFill/>
        <a:ln>
          <a:noFill/>
        </a:ln>
        <a:effectLst>
          <a:glow rad="127000">
            <a:schemeClr val="accent1">
              <a:alpha val="99000"/>
            </a:schemeClr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7-4B06-AA65-AE14A228845A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7-4B06-AA65-AE14A22884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121</c:v>
                </c:pt>
                <c:pt idx="1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9E-4220-ABA9-010AE0A40C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C1-4315-A346-B61F1CDB7FC4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C1-4315-A346-B61F1CDB7F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1-4315-A346-B61F1CDB7F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19810954432645E-2"/>
          <c:y val="0.29274265893188206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C-4DBF-9272-134F4C4F67EB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C-4DBF-9272-134F4C4F67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C-4DBF-9272-134F4C4F67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ax val="0.8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863238432"/>
        <c:crosses val="max"/>
        <c:crossBetween val="between"/>
        <c:majorUnit val="0.25"/>
      </c:valAx>
      <c:spPr>
        <a:noFill/>
        <a:ln>
          <a:noFill/>
        </a:ln>
        <a:effectLst>
          <a:glow rad="127000">
            <a:schemeClr val="accent1">
              <a:alpha val="99000"/>
            </a:schemeClr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dirty="0">
                <a:latin typeface="Constantia" panose="02030602050306030303" pitchFamily="18" charset="0"/>
              </a:rPr>
              <a:t>RMSE of</a:t>
            </a:r>
            <a:r>
              <a:rPr lang="en-US" sz="1800" baseline="0" dirty="0">
                <a:latin typeface="Constantia" panose="02030602050306030303" pitchFamily="18" charset="0"/>
              </a:rPr>
              <a:t> final models evaluated on test data</a:t>
            </a:r>
            <a:endParaRPr lang="en-US" sz="1800" dirty="0">
              <a:latin typeface="Constantia" panose="02030602050306030303" pitchFamily="18" charset="0"/>
            </a:endParaRPr>
          </a:p>
        </c:rich>
      </c:tx>
      <c:layout>
        <c:manualLayout>
          <c:xMode val="edge"/>
          <c:yMode val="edge"/>
          <c:x val="0.13637019804342637"/>
          <c:y val="3.654854274013573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2.8881955834432725E-2"/>
          <c:y val="0.13195769079939834"/>
          <c:w val="0.95924798635228814"/>
          <c:h val="0.67457679329641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FF5A5F"/>
              </a:solidFill>
            </c:spPr>
            <c:extLst>
              <c:ext xmlns:c16="http://schemas.microsoft.com/office/drawing/2014/chart" uri="{C3380CC4-5D6E-409C-BE32-E72D297353CC}">
                <c16:uniqueId val="{00000003-F0AD-4EFB-9067-D0BBE91F4A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k-NN</c:v>
                </c:pt>
                <c:pt idx="1">
                  <c:v>Tree Regressor</c:v>
                </c:pt>
                <c:pt idx="2">
                  <c:v>Lasso</c:v>
                </c:pt>
                <c:pt idx="3">
                  <c:v>Ridge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</c:v>
                </c:pt>
                <c:pt idx="1">
                  <c:v>128</c:v>
                </c:pt>
                <c:pt idx="2">
                  <c:v>120</c:v>
                </c:pt>
                <c:pt idx="3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AD-4EFB-9067-D0BBE91F4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30669952"/>
        <c:axId val="130794624"/>
      </c:barChart>
      <c:catAx>
        <c:axId val="130669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Tahoma" pitchFamily="34" charset="0"/>
              </a:defRPr>
            </a:pPr>
            <a:endParaRPr lang="en-US"/>
          </a:p>
        </c:txPr>
        <c:crossAx val="130794624"/>
        <c:crosses val="autoZero"/>
        <c:auto val="1"/>
        <c:lblAlgn val="ctr"/>
        <c:lblOffset val="100"/>
        <c:noMultiLvlLbl val="0"/>
      </c:catAx>
      <c:valAx>
        <c:axId val="130794624"/>
        <c:scaling>
          <c:orientation val="minMax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spPr>
          <a:ln/>
        </c:spPr>
        <c:crossAx val="13066995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>
              <a:latin typeface="Constantia" panose="02030602050306030303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7-4B06-AA65-AE14A228845A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7-4B06-AA65-AE14A22884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130</c:v>
                </c:pt>
                <c:pt idx="1">
                  <c:v>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9E-4220-ABA9-010AE0A40C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C1-4315-A346-B61F1CDB7FC4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C1-4315-A346-B61F1CDB7F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1-4315-A346-B61F1CDB7F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19810954432645E-2"/>
          <c:y val="0.28324860953292269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C-4DBF-9272-134F4C4F67EB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C-4DBF-9272-134F4C4F67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C-4DBF-9272-134F4C4F67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ax val="0.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63238432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7-4B06-AA65-AE14A228845A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7-4B06-AA65-AE14A22884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9E-4220-ABA9-010AE0A40C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C1-4315-A346-B61F1CDB7FC4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C1-4315-A346-B61F1CDB7F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1-4315-A346-B61F1CDB7F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19810954432645E-2"/>
          <c:y val="0.29274265893188206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C-4DBF-9272-134F4C4F67EB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C-4DBF-9272-134F4C4F67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C-4DBF-9272-134F4C4F67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ax val="1.5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863238432"/>
        <c:crosses val="max"/>
        <c:crossBetween val="between"/>
        <c:majorUnit val="0.25"/>
      </c:valAx>
      <c:spPr>
        <a:noFill/>
        <a:ln>
          <a:noFill/>
        </a:ln>
        <a:effectLst>
          <a:glow rad="127000">
            <a:schemeClr val="accent1">
              <a:alpha val="99000"/>
            </a:schemeClr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97523436037421E-2"/>
          <c:y val="0.2452724119370851"/>
          <c:w val="0.92950247656396257"/>
          <c:h val="0.38724358590993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7-4B06-AA65-AE14A228845A}"/>
              </c:ext>
            </c:extLst>
          </c:dPt>
          <c:dPt>
            <c:idx val="1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7-4B06-AA65-AE14A22884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121</c:v>
                </c:pt>
                <c:pt idx="1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9E-4220-ABA9-010AE0A40C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63238432"/>
        <c:axId val="863234824"/>
      </c:barChart>
      <c:catAx>
        <c:axId val="8632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34824"/>
        <c:crosses val="autoZero"/>
        <c:auto val="1"/>
        <c:lblAlgn val="ctr"/>
        <c:lblOffset val="100"/>
        <c:noMultiLvlLbl val="0"/>
      </c:catAx>
      <c:valAx>
        <c:axId val="863234824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863238432"/>
        <c:crosses val="autoZero"/>
        <c:crossBetween val="between"/>
        <c:majorUnit val="6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20F1F-0B73-42FF-99C3-BA1CC55C8E45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C44E0818-9A3D-442E-826E-0D3690AAE2DF}">
      <dgm:prSet phldrT="[Text]" custT="1"/>
      <dgm:spPr/>
      <dgm:t>
        <a:bodyPr/>
        <a:lstStyle/>
        <a:p>
          <a:r>
            <a:rPr lang="en-US" sz="2400" b="1" dirty="0">
              <a:latin typeface="Constantia" panose="02030602050306030303" pitchFamily="18" charset="0"/>
            </a:rPr>
            <a:t>Initial feature selection</a:t>
          </a:r>
        </a:p>
      </dgm:t>
    </dgm:pt>
    <dgm:pt modelId="{E5F48CC8-2E60-4CD4-92C1-C39AA0A6E8C5}" type="parTrans" cxnId="{5226856A-687E-4E2D-96FC-9FF588AAE566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72ED2BCD-03F8-41FB-AC1E-85BCEDE73611}" type="sibTrans" cxnId="{5226856A-687E-4E2D-96FC-9FF588AAE566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95D6D726-1523-4388-8B2A-D20E2BFEDE27}">
      <dgm:prSet phldrT="[Text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Removed irrelevant features e.g. id, picture </a:t>
          </a:r>
          <a:r>
            <a:rPr lang="en-US" sz="1800" kern="1200" dirty="0" err="1">
              <a:latin typeface="Constantia"/>
              <a:ea typeface="+mn-ea"/>
              <a:cs typeface="+mn-cs"/>
            </a:rPr>
            <a:t>url</a:t>
          </a:r>
          <a:endParaRPr lang="en-US" sz="1800" kern="1200" dirty="0">
            <a:latin typeface="Constantia"/>
            <a:ea typeface="+mn-ea"/>
            <a:cs typeface="+mn-cs"/>
          </a:endParaRPr>
        </a:p>
      </dgm:t>
    </dgm:pt>
    <dgm:pt modelId="{2780F764-E106-416C-93DA-0D656DE41DDD}" type="parTrans" cxnId="{85EA991A-BF85-4C0A-A5C2-AD343E464E15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9B51ED30-7EE3-453C-B56D-69C9F35D5A77}" type="sibTrans" cxnId="{85EA991A-BF85-4C0A-A5C2-AD343E464E15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630F2256-E476-472F-A3AF-E9480C154F89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  <a:ea typeface="+mn-ea"/>
              <a:cs typeface="+mn-cs"/>
            </a:rPr>
            <a:t>Clean values</a:t>
          </a:r>
        </a:p>
      </dgm:t>
    </dgm:pt>
    <dgm:pt modelId="{9BF5455D-1DC8-4026-A500-485CC4AC38DB}" type="parTrans" cxnId="{53C257F2-51C8-4885-87B4-2DCC4A909F77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6AE1DAB7-2483-4F8E-9383-7867EBFBE228}" type="sibTrans" cxnId="{53C257F2-51C8-4885-87B4-2DCC4A909F77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6BC6E4A9-0CE1-4C46-9E77-89CB1F227842}">
      <dgm:prSet phldrT="[Text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Cleaned </a:t>
          </a:r>
          <a:r>
            <a:rPr lang="en-US" sz="1800" kern="1200" dirty="0" err="1">
              <a:latin typeface="Constantia"/>
              <a:ea typeface="+mn-ea"/>
              <a:cs typeface="+mn-cs"/>
            </a:rPr>
            <a:t>zipcode</a:t>
          </a:r>
          <a:r>
            <a:rPr lang="en-US" sz="1800" kern="1200" dirty="0">
              <a:latin typeface="Constantia"/>
              <a:ea typeface="+mn-ea"/>
              <a:cs typeface="+mn-cs"/>
            </a:rPr>
            <a:t> to convert all to 5-digits codes</a:t>
          </a:r>
        </a:p>
      </dgm:t>
    </dgm:pt>
    <dgm:pt modelId="{8D859A5E-8881-4E06-8B36-F4CEC162428E}" type="parTrans" cxnId="{7429BBC3-6F27-4384-A6E5-34374C2ABBB7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806B946A-11DB-4D2E-A552-DFDA647F692D}" type="sibTrans" cxnId="{7429BBC3-6F27-4384-A6E5-34374C2ABBB7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57360273-D4B8-4728-AC2E-CE79FA76F6CF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  <a:ea typeface="+mn-ea"/>
              <a:cs typeface="+mn-cs"/>
            </a:rPr>
            <a:t>Drop missing values</a:t>
          </a:r>
        </a:p>
      </dgm:t>
    </dgm:pt>
    <dgm:pt modelId="{9B4091BA-625A-410D-8A4A-EC8F9E8A120E}" type="parTrans" cxnId="{76BAD26C-33E8-4FBC-A5EB-CAF704AE60ED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A21B4F3E-D500-4AF2-84B8-3636EACAFA88}" type="sibTrans" cxnId="{76BAD26C-33E8-4FBC-A5EB-CAF704AE60ED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4C8415CC-A649-4CBA-9B61-9DF21FA55812}">
      <dgm:prSet phldrT="[Text]" custT="1"/>
      <dgm:spPr/>
      <dgm:t>
        <a:bodyPr/>
        <a:lstStyle/>
        <a:p>
          <a:pPr>
            <a:buClr>
              <a:srgbClr val="FF5A5F"/>
            </a:buClr>
            <a:buFont typeface="Arial" pitchFamily="34" charset="0"/>
            <a:buChar char="•"/>
          </a:pPr>
          <a:r>
            <a:rPr lang="en-US" sz="1800" dirty="0">
              <a:latin typeface="Constantia"/>
            </a:rPr>
            <a:t>Removed 345 rows with missing entries</a:t>
          </a:r>
          <a:endParaRPr lang="en-US" sz="1800" dirty="0">
            <a:latin typeface="Constantia" panose="02030602050306030303" pitchFamily="18" charset="0"/>
          </a:endParaRPr>
        </a:p>
      </dgm:t>
    </dgm:pt>
    <dgm:pt modelId="{13E39F7E-DE10-4AC8-B409-7804C5CAB14B}" type="parTrans" cxnId="{AFC04B14-C64F-42D4-BF34-398B90ADC33E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90ADFF36-1E78-4054-A3CF-D2241A0663D0}" type="sibTrans" cxnId="{AFC04B14-C64F-42D4-BF34-398B90ADC33E}">
      <dgm:prSet/>
      <dgm:spPr/>
      <dgm:t>
        <a:bodyPr/>
        <a:lstStyle/>
        <a:p>
          <a:endParaRPr lang="en-US" sz="1200">
            <a:latin typeface="Constantia" panose="02030602050306030303" pitchFamily="18" charset="0"/>
          </a:endParaRPr>
        </a:p>
      </dgm:t>
    </dgm:pt>
    <dgm:pt modelId="{588E3328-C050-4389-921F-7D97E79D9AC4}">
      <dgm:prSet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Removed out-of-scope features e.g. listing description</a:t>
          </a:r>
        </a:p>
      </dgm:t>
    </dgm:pt>
    <dgm:pt modelId="{47BF816A-7B9C-4C96-B9E7-15964ED92FE3}" type="parTrans" cxnId="{13666FDF-9775-4E38-B2CD-441B53FB826A}">
      <dgm:prSet/>
      <dgm:spPr/>
      <dgm:t>
        <a:bodyPr/>
        <a:lstStyle/>
        <a:p>
          <a:endParaRPr lang="en-US"/>
        </a:p>
      </dgm:t>
    </dgm:pt>
    <dgm:pt modelId="{BDB56DDB-4BC9-48C1-BCDB-A0D74DCD6377}" type="sibTrans" cxnId="{13666FDF-9775-4E38-B2CD-441B53FB826A}">
      <dgm:prSet/>
      <dgm:spPr/>
      <dgm:t>
        <a:bodyPr/>
        <a:lstStyle/>
        <a:p>
          <a:endParaRPr lang="en-US"/>
        </a:p>
      </dgm:t>
    </dgm:pt>
    <dgm:pt modelId="{CFB1DD15-A898-47B6-881F-518FAF79274E}">
      <dgm:prSet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Removed features due to leakage e.g. number of reviews, host response</a:t>
          </a:r>
        </a:p>
      </dgm:t>
    </dgm:pt>
    <dgm:pt modelId="{04CDC08A-03CF-4027-9FE1-26E3CF31D875}" type="parTrans" cxnId="{8434F077-B6B9-4257-A56C-F4421D78938B}">
      <dgm:prSet/>
      <dgm:spPr/>
      <dgm:t>
        <a:bodyPr/>
        <a:lstStyle/>
        <a:p>
          <a:endParaRPr lang="en-US"/>
        </a:p>
      </dgm:t>
    </dgm:pt>
    <dgm:pt modelId="{A11F8140-806F-44C1-9599-4E999414C6B5}" type="sibTrans" cxnId="{8434F077-B6B9-4257-A56C-F4421D78938B}">
      <dgm:prSet/>
      <dgm:spPr/>
      <dgm:t>
        <a:bodyPr/>
        <a:lstStyle/>
        <a:p>
          <a:endParaRPr lang="en-US"/>
        </a:p>
      </dgm:t>
    </dgm:pt>
    <dgm:pt modelId="{629A5834-2EC9-468D-9DB1-08143302F497}">
      <dgm:prSet phldrT="[Text]" custT="1"/>
      <dgm:spPr/>
      <dgm:t>
        <a:bodyPr/>
        <a:lstStyle/>
        <a:p>
          <a:pPr>
            <a:buClr>
              <a:srgbClr val="FF5A5F"/>
            </a:buClr>
            <a:buFont typeface="Arial" pitchFamily="34" charset="0"/>
            <a:buChar char="•"/>
          </a:pPr>
          <a:r>
            <a:rPr lang="en-US" sz="1800" dirty="0">
              <a:latin typeface="Constantia"/>
            </a:rPr>
            <a:t>computationally challenging to impute</a:t>
          </a:r>
          <a:endParaRPr lang="en-US" sz="1800" dirty="0">
            <a:latin typeface="Constantia" panose="02030602050306030303" pitchFamily="18" charset="0"/>
          </a:endParaRPr>
        </a:p>
      </dgm:t>
    </dgm:pt>
    <dgm:pt modelId="{71D42CA8-B0B0-40E5-ADD2-CF7A5BF2CCC2}" type="parTrans" cxnId="{9B463F0E-0559-443D-8335-501BB2D6B688}">
      <dgm:prSet/>
      <dgm:spPr/>
      <dgm:t>
        <a:bodyPr/>
        <a:lstStyle/>
        <a:p>
          <a:endParaRPr lang="en-US"/>
        </a:p>
      </dgm:t>
    </dgm:pt>
    <dgm:pt modelId="{07020227-BA3B-4135-BDDA-AD4037A51236}" type="sibTrans" cxnId="{9B463F0E-0559-443D-8335-501BB2D6B688}">
      <dgm:prSet/>
      <dgm:spPr/>
      <dgm:t>
        <a:bodyPr/>
        <a:lstStyle/>
        <a:p>
          <a:endParaRPr lang="en-US"/>
        </a:p>
      </dgm:t>
    </dgm:pt>
    <dgm:pt modelId="{D193B2ED-9197-4342-A5AD-0ACF06E20D98}">
      <dgm:prSet phldrT="[Text]" custT="1"/>
      <dgm:spPr/>
      <dgm:t>
        <a:bodyPr/>
        <a:lstStyle/>
        <a:p>
          <a:pPr>
            <a:buClr>
              <a:srgbClr val="FF5A5F"/>
            </a:buClr>
            <a:buFont typeface="Arial" pitchFamily="34" charset="0"/>
            <a:buChar char="•"/>
          </a:pPr>
          <a:r>
            <a:rPr lang="en-US" sz="1800" dirty="0">
              <a:latin typeface="Constantia"/>
            </a:rPr>
            <a:t>existing data set is already large</a:t>
          </a:r>
          <a:endParaRPr lang="en-US" sz="1800" dirty="0">
            <a:latin typeface="Constantia" panose="02030602050306030303" pitchFamily="18" charset="0"/>
          </a:endParaRPr>
        </a:p>
      </dgm:t>
    </dgm:pt>
    <dgm:pt modelId="{2AEE5E2C-8B83-4ECD-90C2-06D4854DF92F}" type="parTrans" cxnId="{7EBC209C-9F20-4B1B-92EE-FD1EC84A0588}">
      <dgm:prSet/>
      <dgm:spPr/>
      <dgm:t>
        <a:bodyPr/>
        <a:lstStyle/>
        <a:p>
          <a:endParaRPr lang="en-US"/>
        </a:p>
      </dgm:t>
    </dgm:pt>
    <dgm:pt modelId="{2F2E0AFE-8B27-465F-8AC2-7A955F93E645}" type="sibTrans" cxnId="{7EBC209C-9F20-4B1B-92EE-FD1EC84A0588}">
      <dgm:prSet/>
      <dgm:spPr/>
      <dgm:t>
        <a:bodyPr/>
        <a:lstStyle/>
        <a:p>
          <a:endParaRPr lang="en-US"/>
        </a:p>
      </dgm:t>
    </dgm:pt>
    <dgm:pt modelId="{D2486FCF-EFDF-4CB3-94E1-9436C68B5FA5}" type="pres">
      <dgm:prSet presAssocID="{5AD20F1F-0B73-42FF-99C3-BA1CC55C8E45}" presName="linear" presStyleCnt="0">
        <dgm:presLayoutVars>
          <dgm:dir/>
          <dgm:animLvl val="lvl"/>
          <dgm:resizeHandles val="exact"/>
        </dgm:presLayoutVars>
      </dgm:prSet>
      <dgm:spPr/>
    </dgm:pt>
    <dgm:pt modelId="{9CD7C97F-34E9-4475-9061-429EE65FC900}" type="pres">
      <dgm:prSet presAssocID="{C44E0818-9A3D-442E-826E-0D3690AAE2DF}" presName="parentLin" presStyleCnt="0"/>
      <dgm:spPr/>
    </dgm:pt>
    <dgm:pt modelId="{E0FF9EE9-F5AB-494C-AF56-6E39ADDD3035}" type="pres">
      <dgm:prSet presAssocID="{C44E0818-9A3D-442E-826E-0D3690AAE2DF}" presName="parentLeftMargin" presStyleLbl="node1" presStyleIdx="0" presStyleCnt="3"/>
      <dgm:spPr/>
    </dgm:pt>
    <dgm:pt modelId="{895BBCFA-DA4A-4723-9F61-9695D176DADD}" type="pres">
      <dgm:prSet presAssocID="{C44E0818-9A3D-442E-826E-0D3690AAE2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A449BB-7405-4A11-9553-A5E17BC7B61A}" type="pres">
      <dgm:prSet presAssocID="{C44E0818-9A3D-442E-826E-0D3690AAE2DF}" presName="negativeSpace" presStyleCnt="0"/>
      <dgm:spPr/>
    </dgm:pt>
    <dgm:pt modelId="{F85F2007-9D0E-4D99-9005-D7969B4229CB}" type="pres">
      <dgm:prSet presAssocID="{C44E0818-9A3D-442E-826E-0D3690AAE2DF}" presName="childText" presStyleLbl="conFgAcc1" presStyleIdx="0" presStyleCnt="3" custScaleX="89138">
        <dgm:presLayoutVars>
          <dgm:bulletEnabled val="1"/>
        </dgm:presLayoutVars>
      </dgm:prSet>
      <dgm:spPr/>
    </dgm:pt>
    <dgm:pt modelId="{02245407-4BDC-4D7B-A2F5-5053CAC9788F}" type="pres">
      <dgm:prSet presAssocID="{72ED2BCD-03F8-41FB-AC1E-85BCEDE73611}" presName="spaceBetweenRectangles" presStyleCnt="0"/>
      <dgm:spPr/>
    </dgm:pt>
    <dgm:pt modelId="{0A81FB5D-D6E8-4691-BB79-C8BEEF2895CD}" type="pres">
      <dgm:prSet presAssocID="{630F2256-E476-472F-A3AF-E9480C154F89}" presName="parentLin" presStyleCnt="0"/>
      <dgm:spPr/>
    </dgm:pt>
    <dgm:pt modelId="{ABAFA60B-D936-46EA-9ECF-B2BA592EE8C7}" type="pres">
      <dgm:prSet presAssocID="{630F2256-E476-472F-A3AF-E9480C154F89}" presName="parentLeftMargin" presStyleLbl="node1" presStyleIdx="0" presStyleCnt="3"/>
      <dgm:spPr/>
    </dgm:pt>
    <dgm:pt modelId="{75C7EA11-A24D-4D20-9D5F-BEB6073EDE29}" type="pres">
      <dgm:prSet presAssocID="{630F2256-E476-472F-A3AF-E9480C154F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6DA12A-5017-484A-8492-0F3D4903A493}" type="pres">
      <dgm:prSet presAssocID="{630F2256-E476-472F-A3AF-E9480C154F89}" presName="negativeSpace" presStyleCnt="0"/>
      <dgm:spPr/>
    </dgm:pt>
    <dgm:pt modelId="{F48AC6D7-EF0E-4EBC-9891-2B192646E303}" type="pres">
      <dgm:prSet presAssocID="{630F2256-E476-472F-A3AF-E9480C154F89}" presName="childText" presStyleLbl="conFgAcc1" presStyleIdx="1" presStyleCnt="3" custScaleX="89138">
        <dgm:presLayoutVars>
          <dgm:bulletEnabled val="1"/>
        </dgm:presLayoutVars>
      </dgm:prSet>
      <dgm:spPr/>
    </dgm:pt>
    <dgm:pt modelId="{44E9E9DB-CC5A-4590-8689-84E174E968A8}" type="pres">
      <dgm:prSet presAssocID="{6AE1DAB7-2483-4F8E-9383-7867EBFBE228}" presName="spaceBetweenRectangles" presStyleCnt="0"/>
      <dgm:spPr/>
    </dgm:pt>
    <dgm:pt modelId="{42AEED18-8F66-4CBD-A1F5-243BA82A29BD}" type="pres">
      <dgm:prSet presAssocID="{57360273-D4B8-4728-AC2E-CE79FA76F6CF}" presName="parentLin" presStyleCnt="0"/>
      <dgm:spPr/>
    </dgm:pt>
    <dgm:pt modelId="{E8868935-A8A0-4E2A-9732-D42D2D242EF4}" type="pres">
      <dgm:prSet presAssocID="{57360273-D4B8-4728-AC2E-CE79FA76F6CF}" presName="parentLeftMargin" presStyleLbl="node1" presStyleIdx="1" presStyleCnt="3"/>
      <dgm:spPr/>
    </dgm:pt>
    <dgm:pt modelId="{361AA93F-D7E1-4620-BDE9-778C0A360F28}" type="pres">
      <dgm:prSet presAssocID="{57360273-D4B8-4728-AC2E-CE79FA76F6C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CBA9A56-7BE8-442C-B0C3-E48DA8CB8EE9}" type="pres">
      <dgm:prSet presAssocID="{57360273-D4B8-4728-AC2E-CE79FA76F6CF}" presName="negativeSpace" presStyleCnt="0"/>
      <dgm:spPr/>
    </dgm:pt>
    <dgm:pt modelId="{AF6828AF-18BD-4860-B190-785B2D2B3A2E}" type="pres">
      <dgm:prSet presAssocID="{57360273-D4B8-4728-AC2E-CE79FA76F6CF}" presName="childText" presStyleLbl="conFgAcc1" presStyleIdx="2" presStyleCnt="3" custScaleX="89138">
        <dgm:presLayoutVars>
          <dgm:bulletEnabled val="1"/>
        </dgm:presLayoutVars>
      </dgm:prSet>
      <dgm:spPr/>
    </dgm:pt>
  </dgm:ptLst>
  <dgm:cxnLst>
    <dgm:cxn modelId="{9B463F0E-0559-443D-8335-501BB2D6B688}" srcId="{4C8415CC-A649-4CBA-9B61-9DF21FA55812}" destId="{629A5834-2EC9-468D-9DB1-08143302F497}" srcOrd="0" destOrd="0" parTransId="{71D42CA8-B0B0-40E5-ADD2-CF7A5BF2CCC2}" sibTransId="{07020227-BA3B-4135-BDDA-AD4037A51236}"/>
    <dgm:cxn modelId="{AFC04B14-C64F-42D4-BF34-398B90ADC33E}" srcId="{57360273-D4B8-4728-AC2E-CE79FA76F6CF}" destId="{4C8415CC-A649-4CBA-9B61-9DF21FA55812}" srcOrd="0" destOrd="0" parTransId="{13E39F7E-DE10-4AC8-B409-7804C5CAB14B}" sibTransId="{90ADFF36-1E78-4054-A3CF-D2241A0663D0}"/>
    <dgm:cxn modelId="{44024D18-BA76-417A-A649-68DB81CC30E1}" type="presOf" srcId="{C44E0818-9A3D-442E-826E-0D3690AAE2DF}" destId="{895BBCFA-DA4A-4723-9F61-9695D176DADD}" srcOrd="1" destOrd="0" presId="urn:microsoft.com/office/officeart/2005/8/layout/list1"/>
    <dgm:cxn modelId="{85EA991A-BF85-4C0A-A5C2-AD343E464E15}" srcId="{C44E0818-9A3D-442E-826E-0D3690AAE2DF}" destId="{95D6D726-1523-4388-8B2A-D20E2BFEDE27}" srcOrd="0" destOrd="0" parTransId="{2780F764-E106-416C-93DA-0D656DE41DDD}" sibTransId="{9B51ED30-7EE3-453C-B56D-69C9F35D5A77}"/>
    <dgm:cxn modelId="{0F95AC25-BC2E-4279-B440-54ED57ED58F7}" type="presOf" srcId="{95D6D726-1523-4388-8B2A-D20E2BFEDE27}" destId="{F85F2007-9D0E-4D99-9005-D7969B4229CB}" srcOrd="0" destOrd="0" presId="urn:microsoft.com/office/officeart/2005/8/layout/list1"/>
    <dgm:cxn modelId="{9CE2212A-7C12-42E4-A90F-C8A66D6D1881}" type="presOf" srcId="{630F2256-E476-472F-A3AF-E9480C154F89}" destId="{75C7EA11-A24D-4D20-9D5F-BEB6073EDE29}" srcOrd="1" destOrd="0" presId="urn:microsoft.com/office/officeart/2005/8/layout/list1"/>
    <dgm:cxn modelId="{4BEF233C-0126-4F3D-AD54-B1A30B6B40DB}" type="presOf" srcId="{4C8415CC-A649-4CBA-9B61-9DF21FA55812}" destId="{AF6828AF-18BD-4860-B190-785B2D2B3A2E}" srcOrd="0" destOrd="0" presId="urn:microsoft.com/office/officeart/2005/8/layout/list1"/>
    <dgm:cxn modelId="{E42B8D63-8BAA-4C9D-8B65-67F69E6EBF68}" type="presOf" srcId="{630F2256-E476-472F-A3AF-E9480C154F89}" destId="{ABAFA60B-D936-46EA-9ECF-B2BA592EE8C7}" srcOrd="0" destOrd="0" presId="urn:microsoft.com/office/officeart/2005/8/layout/list1"/>
    <dgm:cxn modelId="{48FFC649-4E1C-4D72-BDD8-DF2AE073E9D2}" type="presOf" srcId="{57360273-D4B8-4728-AC2E-CE79FA76F6CF}" destId="{361AA93F-D7E1-4620-BDE9-778C0A360F28}" srcOrd="1" destOrd="0" presId="urn:microsoft.com/office/officeart/2005/8/layout/list1"/>
    <dgm:cxn modelId="{5226856A-687E-4E2D-96FC-9FF588AAE566}" srcId="{5AD20F1F-0B73-42FF-99C3-BA1CC55C8E45}" destId="{C44E0818-9A3D-442E-826E-0D3690AAE2DF}" srcOrd="0" destOrd="0" parTransId="{E5F48CC8-2E60-4CD4-92C1-C39AA0A6E8C5}" sibTransId="{72ED2BCD-03F8-41FB-AC1E-85BCEDE73611}"/>
    <dgm:cxn modelId="{76BAD26C-33E8-4FBC-A5EB-CAF704AE60ED}" srcId="{5AD20F1F-0B73-42FF-99C3-BA1CC55C8E45}" destId="{57360273-D4B8-4728-AC2E-CE79FA76F6CF}" srcOrd="2" destOrd="0" parTransId="{9B4091BA-625A-410D-8A4A-EC8F9E8A120E}" sibTransId="{A21B4F3E-D500-4AF2-84B8-3636EACAFA88}"/>
    <dgm:cxn modelId="{2D632151-B94F-4137-807D-1670922A6546}" type="presOf" srcId="{57360273-D4B8-4728-AC2E-CE79FA76F6CF}" destId="{E8868935-A8A0-4E2A-9732-D42D2D242EF4}" srcOrd="0" destOrd="0" presId="urn:microsoft.com/office/officeart/2005/8/layout/list1"/>
    <dgm:cxn modelId="{8E339A77-7E73-4AE8-B004-778ABC452FA4}" type="presOf" srcId="{629A5834-2EC9-468D-9DB1-08143302F497}" destId="{AF6828AF-18BD-4860-B190-785B2D2B3A2E}" srcOrd="0" destOrd="1" presId="urn:microsoft.com/office/officeart/2005/8/layout/list1"/>
    <dgm:cxn modelId="{8434F077-B6B9-4257-A56C-F4421D78938B}" srcId="{C44E0818-9A3D-442E-826E-0D3690AAE2DF}" destId="{CFB1DD15-A898-47B6-881F-518FAF79274E}" srcOrd="2" destOrd="0" parTransId="{04CDC08A-03CF-4027-9FE1-26E3CF31D875}" sibTransId="{A11F8140-806F-44C1-9599-4E999414C6B5}"/>
    <dgm:cxn modelId="{7EBC209C-9F20-4B1B-92EE-FD1EC84A0588}" srcId="{4C8415CC-A649-4CBA-9B61-9DF21FA55812}" destId="{D193B2ED-9197-4342-A5AD-0ACF06E20D98}" srcOrd="1" destOrd="0" parTransId="{2AEE5E2C-8B83-4ECD-90C2-06D4854DF92F}" sibTransId="{2F2E0AFE-8B27-465F-8AC2-7A955F93E645}"/>
    <dgm:cxn modelId="{1E6DC49D-4183-492F-BAB5-CF81AE467ADC}" type="presOf" srcId="{D193B2ED-9197-4342-A5AD-0ACF06E20D98}" destId="{AF6828AF-18BD-4860-B190-785B2D2B3A2E}" srcOrd="0" destOrd="2" presId="urn:microsoft.com/office/officeart/2005/8/layout/list1"/>
    <dgm:cxn modelId="{390B8BA3-EE9A-4C7D-86B8-C0DD7DC5A70A}" type="presOf" srcId="{CFB1DD15-A898-47B6-881F-518FAF79274E}" destId="{F85F2007-9D0E-4D99-9005-D7969B4229CB}" srcOrd="0" destOrd="2" presId="urn:microsoft.com/office/officeart/2005/8/layout/list1"/>
    <dgm:cxn modelId="{741569B1-22F0-455F-B08D-106515589419}" type="presOf" srcId="{C44E0818-9A3D-442E-826E-0D3690AAE2DF}" destId="{E0FF9EE9-F5AB-494C-AF56-6E39ADDD3035}" srcOrd="0" destOrd="0" presId="urn:microsoft.com/office/officeart/2005/8/layout/list1"/>
    <dgm:cxn modelId="{B76C5FB9-4203-4D69-8F3B-0642FE2C6ABC}" type="presOf" srcId="{6BC6E4A9-0CE1-4C46-9E77-89CB1F227842}" destId="{F48AC6D7-EF0E-4EBC-9891-2B192646E303}" srcOrd="0" destOrd="0" presId="urn:microsoft.com/office/officeart/2005/8/layout/list1"/>
    <dgm:cxn modelId="{7429BBC3-6F27-4384-A6E5-34374C2ABBB7}" srcId="{630F2256-E476-472F-A3AF-E9480C154F89}" destId="{6BC6E4A9-0CE1-4C46-9E77-89CB1F227842}" srcOrd="0" destOrd="0" parTransId="{8D859A5E-8881-4E06-8B36-F4CEC162428E}" sibTransId="{806B946A-11DB-4D2E-A552-DFDA647F692D}"/>
    <dgm:cxn modelId="{13666FDF-9775-4E38-B2CD-441B53FB826A}" srcId="{C44E0818-9A3D-442E-826E-0D3690AAE2DF}" destId="{588E3328-C050-4389-921F-7D97E79D9AC4}" srcOrd="1" destOrd="0" parTransId="{47BF816A-7B9C-4C96-B9E7-15964ED92FE3}" sibTransId="{BDB56DDB-4BC9-48C1-BCDB-A0D74DCD6377}"/>
    <dgm:cxn modelId="{2FC292EF-DEA1-4411-951D-3E48B83273F8}" type="presOf" srcId="{588E3328-C050-4389-921F-7D97E79D9AC4}" destId="{F85F2007-9D0E-4D99-9005-D7969B4229CB}" srcOrd="0" destOrd="1" presId="urn:microsoft.com/office/officeart/2005/8/layout/list1"/>
    <dgm:cxn modelId="{53C257F2-51C8-4885-87B4-2DCC4A909F77}" srcId="{5AD20F1F-0B73-42FF-99C3-BA1CC55C8E45}" destId="{630F2256-E476-472F-A3AF-E9480C154F89}" srcOrd="1" destOrd="0" parTransId="{9BF5455D-1DC8-4026-A500-485CC4AC38DB}" sibTransId="{6AE1DAB7-2483-4F8E-9383-7867EBFBE228}"/>
    <dgm:cxn modelId="{9BA38CFA-8F6E-4C80-9A9B-3B1287550BC1}" type="presOf" srcId="{5AD20F1F-0B73-42FF-99C3-BA1CC55C8E45}" destId="{D2486FCF-EFDF-4CB3-94E1-9436C68B5FA5}" srcOrd="0" destOrd="0" presId="urn:microsoft.com/office/officeart/2005/8/layout/list1"/>
    <dgm:cxn modelId="{E4C3B70A-D53C-448C-A65F-B3E838CF3220}" type="presParOf" srcId="{D2486FCF-EFDF-4CB3-94E1-9436C68B5FA5}" destId="{9CD7C97F-34E9-4475-9061-429EE65FC900}" srcOrd="0" destOrd="0" presId="urn:microsoft.com/office/officeart/2005/8/layout/list1"/>
    <dgm:cxn modelId="{AAB5748C-C785-4ACC-A85E-EEAD4B9A0416}" type="presParOf" srcId="{9CD7C97F-34E9-4475-9061-429EE65FC900}" destId="{E0FF9EE9-F5AB-494C-AF56-6E39ADDD3035}" srcOrd="0" destOrd="0" presId="urn:microsoft.com/office/officeart/2005/8/layout/list1"/>
    <dgm:cxn modelId="{E7D31325-75E6-41CE-832C-FF59FD4FF72F}" type="presParOf" srcId="{9CD7C97F-34E9-4475-9061-429EE65FC900}" destId="{895BBCFA-DA4A-4723-9F61-9695D176DADD}" srcOrd="1" destOrd="0" presId="urn:microsoft.com/office/officeart/2005/8/layout/list1"/>
    <dgm:cxn modelId="{EBBCD1E1-BC8C-47F4-A32B-895DCD1B4777}" type="presParOf" srcId="{D2486FCF-EFDF-4CB3-94E1-9436C68B5FA5}" destId="{30A449BB-7405-4A11-9553-A5E17BC7B61A}" srcOrd="1" destOrd="0" presId="urn:microsoft.com/office/officeart/2005/8/layout/list1"/>
    <dgm:cxn modelId="{8E1D7E2D-E0F3-4BF7-8082-87A6FE28C78D}" type="presParOf" srcId="{D2486FCF-EFDF-4CB3-94E1-9436C68B5FA5}" destId="{F85F2007-9D0E-4D99-9005-D7969B4229CB}" srcOrd="2" destOrd="0" presId="urn:microsoft.com/office/officeart/2005/8/layout/list1"/>
    <dgm:cxn modelId="{45DAC08D-E760-4238-9762-131A3A6CAB19}" type="presParOf" srcId="{D2486FCF-EFDF-4CB3-94E1-9436C68B5FA5}" destId="{02245407-4BDC-4D7B-A2F5-5053CAC9788F}" srcOrd="3" destOrd="0" presId="urn:microsoft.com/office/officeart/2005/8/layout/list1"/>
    <dgm:cxn modelId="{62FBBFD9-CEF5-4444-ADBE-376FFB81D1D2}" type="presParOf" srcId="{D2486FCF-EFDF-4CB3-94E1-9436C68B5FA5}" destId="{0A81FB5D-D6E8-4691-BB79-C8BEEF2895CD}" srcOrd="4" destOrd="0" presId="urn:microsoft.com/office/officeart/2005/8/layout/list1"/>
    <dgm:cxn modelId="{069BE9E3-98F5-43DC-9D7A-ACA2101FFCA6}" type="presParOf" srcId="{0A81FB5D-D6E8-4691-BB79-C8BEEF2895CD}" destId="{ABAFA60B-D936-46EA-9ECF-B2BA592EE8C7}" srcOrd="0" destOrd="0" presId="urn:microsoft.com/office/officeart/2005/8/layout/list1"/>
    <dgm:cxn modelId="{FD5FF49D-E978-45C0-A53C-270553846F42}" type="presParOf" srcId="{0A81FB5D-D6E8-4691-BB79-C8BEEF2895CD}" destId="{75C7EA11-A24D-4D20-9D5F-BEB6073EDE29}" srcOrd="1" destOrd="0" presId="urn:microsoft.com/office/officeart/2005/8/layout/list1"/>
    <dgm:cxn modelId="{47153C3C-0B7D-42A9-9229-917E30A34DD8}" type="presParOf" srcId="{D2486FCF-EFDF-4CB3-94E1-9436C68B5FA5}" destId="{5C6DA12A-5017-484A-8492-0F3D4903A493}" srcOrd="5" destOrd="0" presId="urn:microsoft.com/office/officeart/2005/8/layout/list1"/>
    <dgm:cxn modelId="{F67BE802-E83D-426E-A0FA-BB6870D4946D}" type="presParOf" srcId="{D2486FCF-EFDF-4CB3-94E1-9436C68B5FA5}" destId="{F48AC6D7-EF0E-4EBC-9891-2B192646E303}" srcOrd="6" destOrd="0" presId="urn:microsoft.com/office/officeart/2005/8/layout/list1"/>
    <dgm:cxn modelId="{42A249E6-3A42-44BF-9FF5-B2BB251B130C}" type="presParOf" srcId="{D2486FCF-EFDF-4CB3-94E1-9436C68B5FA5}" destId="{44E9E9DB-CC5A-4590-8689-84E174E968A8}" srcOrd="7" destOrd="0" presId="urn:microsoft.com/office/officeart/2005/8/layout/list1"/>
    <dgm:cxn modelId="{B9DA6A3A-5E85-421F-9850-6D6552BE281D}" type="presParOf" srcId="{D2486FCF-EFDF-4CB3-94E1-9436C68B5FA5}" destId="{42AEED18-8F66-4CBD-A1F5-243BA82A29BD}" srcOrd="8" destOrd="0" presId="urn:microsoft.com/office/officeart/2005/8/layout/list1"/>
    <dgm:cxn modelId="{55B84B53-432B-4F51-B428-718E8F6A3614}" type="presParOf" srcId="{42AEED18-8F66-4CBD-A1F5-243BA82A29BD}" destId="{E8868935-A8A0-4E2A-9732-D42D2D242EF4}" srcOrd="0" destOrd="0" presId="urn:microsoft.com/office/officeart/2005/8/layout/list1"/>
    <dgm:cxn modelId="{49410743-C3B8-44AB-8D59-9F1F6E631CA2}" type="presParOf" srcId="{42AEED18-8F66-4CBD-A1F5-243BA82A29BD}" destId="{361AA93F-D7E1-4620-BDE9-778C0A360F28}" srcOrd="1" destOrd="0" presId="urn:microsoft.com/office/officeart/2005/8/layout/list1"/>
    <dgm:cxn modelId="{915190CF-2F67-419B-96D7-CD3E2C2B652F}" type="presParOf" srcId="{D2486FCF-EFDF-4CB3-94E1-9436C68B5FA5}" destId="{4CBA9A56-7BE8-442C-B0C3-E48DA8CB8EE9}" srcOrd="9" destOrd="0" presId="urn:microsoft.com/office/officeart/2005/8/layout/list1"/>
    <dgm:cxn modelId="{F044D9CA-A395-4E9F-832D-5873737947AD}" type="presParOf" srcId="{D2486FCF-EFDF-4CB3-94E1-9436C68B5FA5}" destId="{AF6828AF-18BD-4860-B190-785B2D2B3A2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5BD139-E9F5-459D-BBD9-572D61FC2355}" type="doc">
      <dgm:prSet loTypeId="urn:microsoft.com/office/officeart/2011/layout/Tab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7606396-BD3D-4442-8F24-6943C08AA6EE}">
      <dgm:prSet phldrT="[Text]"/>
      <dgm:spPr/>
      <dgm:t>
        <a:bodyPr/>
        <a:lstStyle/>
        <a:p>
          <a:r>
            <a:rPr lang="en-US" b="1" dirty="0">
              <a:latin typeface="Constantia" panose="02030602050306030303" pitchFamily="18" charset="0"/>
            </a:rPr>
            <a:t>Root Mean Squared Error</a:t>
          </a:r>
        </a:p>
      </dgm:t>
    </dgm:pt>
    <dgm:pt modelId="{0CBA88EE-9274-4BDD-A27B-EF603C362896}" type="parTrans" cxnId="{F347EAA3-0A75-44D1-A75A-2CE26CB9CF87}">
      <dgm:prSet/>
      <dgm:spPr/>
      <dgm:t>
        <a:bodyPr/>
        <a:lstStyle/>
        <a:p>
          <a:endParaRPr lang="en-US"/>
        </a:p>
      </dgm:t>
    </dgm:pt>
    <dgm:pt modelId="{1D32B7BE-8D14-4C0F-BA0D-836A074F3C33}" type="sibTrans" cxnId="{F347EAA3-0A75-44D1-A75A-2CE26CB9CF87}">
      <dgm:prSet/>
      <dgm:spPr/>
      <dgm:t>
        <a:bodyPr/>
        <a:lstStyle/>
        <a:p>
          <a:endParaRPr lang="en-US"/>
        </a:p>
      </dgm:t>
    </dgm:pt>
    <dgm:pt modelId="{F1E0E89A-E6E5-402B-8AD7-2E8C1B6B7603}">
      <dgm:prSet phldrT="[Text]" custT="1"/>
      <dgm:spPr/>
      <dgm:t>
        <a:bodyPr/>
        <a:lstStyle/>
        <a:p>
          <a:r>
            <a:rPr lang="en-US" sz="2400" dirty="0">
              <a:latin typeface="Constantia" panose="02030602050306030303" pitchFamily="18" charset="0"/>
            </a:rPr>
            <a:t>119.83</a:t>
          </a:r>
        </a:p>
      </dgm:t>
    </dgm:pt>
    <dgm:pt modelId="{867A6F6D-72C6-4E96-9441-606C96269771}" type="parTrans" cxnId="{51C886E6-FA56-430B-B73A-1578B4AB7694}">
      <dgm:prSet/>
      <dgm:spPr/>
      <dgm:t>
        <a:bodyPr/>
        <a:lstStyle/>
        <a:p>
          <a:endParaRPr lang="en-US"/>
        </a:p>
      </dgm:t>
    </dgm:pt>
    <dgm:pt modelId="{5EAED868-1CE3-4052-AB80-9EDD0A9A74DB}" type="sibTrans" cxnId="{51C886E6-FA56-430B-B73A-1578B4AB7694}">
      <dgm:prSet/>
      <dgm:spPr/>
      <dgm:t>
        <a:bodyPr/>
        <a:lstStyle/>
        <a:p>
          <a:endParaRPr lang="en-US"/>
        </a:p>
      </dgm:t>
    </dgm:pt>
    <dgm:pt modelId="{93CE3D67-18E1-4AC1-8352-C3F8A9D0C94E}">
      <dgm:prSet phldrT="[Text]" custT="1"/>
      <dgm:spPr/>
      <dgm:t>
        <a:bodyPr/>
        <a:lstStyle/>
        <a:p>
          <a:r>
            <a:rPr lang="en-US" sz="1600" dirty="0">
              <a:latin typeface="Constantia" panose="02030602050306030303" pitchFamily="18" charset="0"/>
            </a:rPr>
            <a:t>Overall value is high, given that the average price </a:t>
          </a:r>
          <a:r>
            <a:rPr lang="en-US" sz="1600">
              <a:latin typeface="Constantia" panose="02030602050306030303" pitchFamily="18" charset="0"/>
            </a:rPr>
            <a:t>is $160</a:t>
          </a:r>
          <a:endParaRPr lang="en-US" sz="1600" dirty="0">
            <a:latin typeface="Constantia" panose="02030602050306030303" pitchFamily="18" charset="0"/>
          </a:endParaRPr>
        </a:p>
      </dgm:t>
    </dgm:pt>
    <dgm:pt modelId="{E9BBAEE0-12A8-4726-BA54-A55621776542}" type="parTrans" cxnId="{88DF5C93-2707-453C-876C-4218D9687110}">
      <dgm:prSet/>
      <dgm:spPr/>
      <dgm:t>
        <a:bodyPr/>
        <a:lstStyle/>
        <a:p>
          <a:endParaRPr lang="en-US"/>
        </a:p>
      </dgm:t>
    </dgm:pt>
    <dgm:pt modelId="{CE207C73-6ED3-4CFC-B740-393BC849D9B3}" type="sibTrans" cxnId="{88DF5C93-2707-453C-876C-4218D9687110}">
      <dgm:prSet/>
      <dgm:spPr/>
      <dgm:t>
        <a:bodyPr/>
        <a:lstStyle/>
        <a:p>
          <a:endParaRPr lang="en-US"/>
        </a:p>
      </dgm:t>
    </dgm:pt>
    <dgm:pt modelId="{BAF2BFDC-9FAB-4548-AC90-079AC2E14217}">
      <dgm:prSet phldrT="[Text]" custT="1"/>
      <dgm:spPr>
        <a:solidFill>
          <a:srgbClr val="A5A5A5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5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195" tIns="36195" rIns="36195" bIns="36195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Constantia" panose="02030602050306030303" pitchFamily="18" charset="0"/>
              <a:ea typeface="+mn-ea"/>
              <a:cs typeface="+mn-cs"/>
            </a:rPr>
            <a:t>Mean Absolute Error</a:t>
          </a:r>
        </a:p>
      </dgm:t>
    </dgm:pt>
    <dgm:pt modelId="{5917B462-8B87-48C5-BBF7-035419051CBE}" type="parTrans" cxnId="{8AB4DD0B-32D4-4751-8573-90C9596A16A0}">
      <dgm:prSet/>
      <dgm:spPr/>
      <dgm:t>
        <a:bodyPr/>
        <a:lstStyle/>
        <a:p>
          <a:endParaRPr lang="en-US"/>
        </a:p>
      </dgm:t>
    </dgm:pt>
    <dgm:pt modelId="{9AAD35A9-1421-4AF8-80A9-A1E6FF4E3609}" type="sibTrans" cxnId="{8AB4DD0B-32D4-4751-8573-90C9596A16A0}">
      <dgm:prSet/>
      <dgm:spPr/>
      <dgm:t>
        <a:bodyPr/>
        <a:lstStyle/>
        <a:p>
          <a:endParaRPr lang="en-US"/>
        </a:p>
      </dgm:t>
    </dgm:pt>
    <dgm:pt modelId="{0D7F2DE6-DEE5-4B55-9BDE-F7EBD9B55350}">
      <dgm:prSet phldrT="[Text]" custT="1"/>
      <dgm:spPr/>
      <dgm:t>
        <a:bodyPr/>
        <a:lstStyle/>
        <a:p>
          <a:r>
            <a:rPr lang="en-US" sz="2400" dirty="0">
              <a:latin typeface="Constantia" panose="02030602050306030303" pitchFamily="18" charset="0"/>
            </a:rPr>
            <a:t>52.53</a:t>
          </a:r>
        </a:p>
      </dgm:t>
    </dgm:pt>
    <dgm:pt modelId="{FD813BA3-9DE3-4819-B705-3B5F64FDC80B}" type="parTrans" cxnId="{F56A5464-CE46-431C-AD40-6BD3A5DEC6F0}">
      <dgm:prSet/>
      <dgm:spPr/>
      <dgm:t>
        <a:bodyPr/>
        <a:lstStyle/>
        <a:p>
          <a:endParaRPr lang="en-US"/>
        </a:p>
      </dgm:t>
    </dgm:pt>
    <dgm:pt modelId="{6AE45FD2-FEDF-4BFB-9FF4-059F90CB828B}" type="sibTrans" cxnId="{F56A5464-CE46-431C-AD40-6BD3A5DEC6F0}">
      <dgm:prSet/>
      <dgm:spPr/>
      <dgm:t>
        <a:bodyPr/>
        <a:lstStyle/>
        <a:p>
          <a:endParaRPr lang="en-US"/>
        </a:p>
      </dgm:t>
    </dgm:pt>
    <dgm:pt modelId="{713DF713-8232-4CCF-A7CA-23162D026BB7}">
      <dgm:prSet phldrT="[Text]" custT="1"/>
      <dgm:spPr>
        <a:solidFill>
          <a:srgbClr val="A5A5A5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5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6195" tIns="36195" rIns="36195" bIns="36195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Constantia" panose="02030602050306030303" pitchFamily="18" charset="0"/>
              <a:ea typeface="+mn-ea"/>
              <a:cs typeface="+mn-cs"/>
            </a:rPr>
            <a:t>Explained variance score</a:t>
          </a:r>
        </a:p>
      </dgm:t>
    </dgm:pt>
    <dgm:pt modelId="{EA0B787F-BF5A-422C-AE82-57B8C61AB555}" type="parTrans" cxnId="{38F21D29-1DF8-4D13-A795-79F97F7626AB}">
      <dgm:prSet/>
      <dgm:spPr/>
      <dgm:t>
        <a:bodyPr/>
        <a:lstStyle/>
        <a:p>
          <a:endParaRPr lang="en-US"/>
        </a:p>
      </dgm:t>
    </dgm:pt>
    <dgm:pt modelId="{6BA58091-9FFB-410A-9B4C-A40D48599315}" type="sibTrans" cxnId="{38F21D29-1DF8-4D13-A795-79F97F7626AB}">
      <dgm:prSet/>
      <dgm:spPr/>
      <dgm:t>
        <a:bodyPr/>
        <a:lstStyle/>
        <a:p>
          <a:endParaRPr lang="en-US"/>
        </a:p>
      </dgm:t>
    </dgm:pt>
    <dgm:pt modelId="{3547007E-0555-4D24-AA47-F4D0BA3CBFF6}">
      <dgm:prSet phldrT="[Text]" custT="1"/>
      <dgm:spPr/>
      <dgm:t>
        <a:bodyPr/>
        <a:lstStyle/>
        <a:p>
          <a:r>
            <a:rPr lang="en-US" sz="2400" dirty="0">
              <a:latin typeface="Constantia" panose="02030602050306030303" pitchFamily="18" charset="0"/>
            </a:rPr>
            <a:t>0.49</a:t>
          </a:r>
        </a:p>
      </dgm:t>
    </dgm:pt>
    <dgm:pt modelId="{B7184D4D-3969-4509-9A22-9565CF99A5E7}" type="parTrans" cxnId="{11A7F028-364E-462F-8EFF-E04222803137}">
      <dgm:prSet/>
      <dgm:spPr/>
      <dgm:t>
        <a:bodyPr/>
        <a:lstStyle/>
        <a:p>
          <a:endParaRPr lang="en-US"/>
        </a:p>
      </dgm:t>
    </dgm:pt>
    <dgm:pt modelId="{C190AF9D-5459-4E61-A00E-C4E6A8FE968D}" type="sibTrans" cxnId="{11A7F028-364E-462F-8EFF-E04222803137}">
      <dgm:prSet/>
      <dgm:spPr/>
      <dgm:t>
        <a:bodyPr/>
        <a:lstStyle/>
        <a:p>
          <a:endParaRPr lang="en-US"/>
        </a:p>
      </dgm:t>
    </dgm:pt>
    <dgm:pt modelId="{EE55F2D1-DAD9-4691-B2AE-BB13514D9E21}">
      <dgm:prSet phldrT="[Text]" custT="1"/>
      <dgm:spPr/>
      <dgm:t>
        <a:bodyPr/>
        <a:lstStyle/>
        <a:p>
          <a:r>
            <a:rPr lang="en-US" sz="1600" dirty="0">
              <a:latin typeface="Constantia" panose="02030602050306030303" pitchFamily="18" charset="0"/>
            </a:rPr>
            <a:t>There is still a large share of patterns that are unexplained in our data</a:t>
          </a:r>
        </a:p>
      </dgm:t>
    </dgm:pt>
    <dgm:pt modelId="{6AFBEC80-177F-4C1A-BD4E-EA6604777671}" type="parTrans" cxnId="{B863F51F-1FF0-4342-8F4F-7F3DFDB445A7}">
      <dgm:prSet/>
      <dgm:spPr/>
      <dgm:t>
        <a:bodyPr/>
        <a:lstStyle/>
        <a:p>
          <a:endParaRPr lang="en-US"/>
        </a:p>
      </dgm:t>
    </dgm:pt>
    <dgm:pt modelId="{4B91D33F-0176-4C01-BBFB-C806944A0224}" type="sibTrans" cxnId="{B863F51F-1FF0-4342-8F4F-7F3DFDB445A7}">
      <dgm:prSet/>
      <dgm:spPr/>
      <dgm:t>
        <a:bodyPr/>
        <a:lstStyle/>
        <a:p>
          <a:endParaRPr lang="en-US"/>
        </a:p>
      </dgm:t>
    </dgm:pt>
    <dgm:pt modelId="{FD5F7982-787E-451F-8B27-0AA8E8667DA5}">
      <dgm:prSet phldrT="[Text]" custT="1"/>
      <dgm:spPr/>
      <dgm:t>
        <a:bodyPr/>
        <a:lstStyle/>
        <a:p>
          <a:endParaRPr lang="en-US" sz="1000" dirty="0">
            <a:latin typeface="Constantia" panose="02030602050306030303" pitchFamily="18" charset="0"/>
          </a:endParaRPr>
        </a:p>
      </dgm:t>
    </dgm:pt>
    <dgm:pt modelId="{C938B5DA-B630-45DE-BD5B-79741AEBEFE4}" type="parTrans" cxnId="{6DF3A4CE-29F9-4BD6-BCD4-D9B378445657}">
      <dgm:prSet/>
      <dgm:spPr/>
      <dgm:t>
        <a:bodyPr/>
        <a:lstStyle/>
        <a:p>
          <a:endParaRPr lang="en-US"/>
        </a:p>
      </dgm:t>
    </dgm:pt>
    <dgm:pt modelId="{D82BB012-CB83-4186-A54A-2B05E67090E3}" type="sibTrans" cxnId="{6DF3A4CE-29F9-4BD6-BCD4-D9B378445657}">
      <dgm:prSet/>
      <dgm:spPr/>
      <dgm:t>
        <a:bodyPr/>
        <a:lstStyle/>
        <a:p>
          <a:endParaRPr lang="en-US"/>
        </a:p>
      </dgm:t>
    </dgm:pt>
    <dgm:pt modelId="{8DC55100-C1C7-4AA1-BD38-688F130CA260}">
      <dgm:prSet phldrT="[Text]" custT="1"/>
      <dgm:spPr/>
      <dgm:t>
        <a:bodyPr/>
        <a:lstStyle/>
        <a:p>
          <a:endParaRPr lang="en-US" sz="1400" dirty="0">
            <a:latin typeface="Constantia" panose="02030602050306030303" pitchFamily="18" charset="0"/>
          </a:endParaRPr>
        </a:p>
      </dgm:t>
    </dgm:pt>
    <dgm:pt modelId="{69728F95-CCCA-4AEA-B9E1-139D91D9AF71}" type="parTrans" cxnId="{9FDF3671-C2D3-46AC-928C-18D0478CA684}">
      <dgm:prSet/>
      <dgm:spPr/>
      <dgm:t>
        <a:bodyPr/>
        <a:lstStyle/>
        <a:p>
          <a:endParaRPr lang="en-US"/>
        </a:p>
      </dgm:t>
    </dgm:pt>
    <dgm:pt modelId="{E3D488AC-6B09-4473-B14D-A7409BAC477B}" type="sibTrans" cxnId="{9FDF3671-C2D3-46AC-928C-18D0478CA684}">
      <dgm:prSet/>
      <dgm:spPr/>
      <dgm:t>
        <a:bodyPr/>
        <a:lstStyle/>
        <a:p>
          <a:endParaRPr lang="en-US"/>
        </a:p>
      </dgm:t>
    </dgm:pt>
    <dgm:pt modelId="{714D0CC8-2AD9-419A-804F-4A1D677580DB}">
      <dgm:prSet phldrT="[Text]" custT="1"/>
      <dgm:spPr/>
      <dgm:t>
        <a:bodyPr/>
        <a:lstStyle/>
        <a:p>
          <a:r>
            <a:rPr lang="en-US" sz="1600" dirty="0">
              <a:latin typeface="Constantia" panose="02030602050306030303" pitchFamily="18" charset="0"/>
            </a:rPr>
            <a:t>The substantially lower MAE indicates that on average, our model provides much better predictions. </a:t>
          </a:r>
          <a:endParaRPr lang="en-US" sz="1800" dirty="0">
            <a:latin typeface="Constantia" panose="02030602050306030303" pitchFamily="18" charset="0"/>
          </a:endParaRPr>
        </a:p>
      </dgm:t>
    </dgm:pt>
    <dgm:pt modelId="{CB035EC8-18E6-48A5-B8AA-EDC56A63E67E}" type="parTrans" cxnId="{427AB7B7-C188-40B9-9DDD-CA47170E5E02}">
      <dgm:prSet/>
      <dgm:spPr/>
      <dgm:t>
        <a:bodyPr/>
        <a:lstStyle/>
        <a:p>
          <a:endParaRPr lang="en-US"/>
        </a:p>
      </dgm:t>
    </dgm:pt>
    <dgm:pt modelId="{3FDE8719-2EC5-404D-BB3E-E27156539B65}" type="sibTrans" cxnId="{427AB7B7-C188-40B9-9DDD-CA47170E5E02}">
      <dgm:prSet/>
      <dgm:spPr/>
      <dgm:t>
        <a:bodyPr/>
        <a:lstStyle/>
        <a:p>
          <a:endParaRPr lang="en-US"/>
        </a:p>
      </dgm:t>
    </dgm:pt>
    <dgm:pt modelId="{7158B44B-C617-44AD-8F6F-C2BB0FA695D4}">
      <dgm:prSet phldrT="[Text]" custT="1"/>
      <dgm:spPr/>
      <dgm:t>
        <a:bodyPr/>
        <a:lstStyle/>
        <a:p>
          <a:endParaRPr lang="en-US" sz="1050" dirty="0">
            <a:latin typeface="Constantia" panose="02030602050306030303" pitchFamily="18" charset="0"/>
          </a:endParaRPr>
        </a:p>
      </dgm:t>
    </dgm:pt>
    <dgm:pt modelId="{EFD684E6-D19F-452E-87BF-22C751B1134C}" type="parTrans" cxnId="{15C5AD5C-1719-46EC-80D1-F7BB30F6C467}">
      <dgm:prSet/>
      <dgm:spPr/>
      <dgm:t>
        <a:bodyPr/>
        <a:lstStyle/>
        <a:p>
          <a:endParaRPr lang="en-US"/>
        </a:p>
      </dgm:t>
    </dgm:pt>
    <dgm:pt modelId="{E75E0F6D-8628-4C69-800D-1F15FE0A74F7}" type="sibTrans" cxnId="{15C5AD5C-1719-46EC-80D1-F7BB30F6C467}">
      <dgm:prSet/>
      <dgm:spPr/>
      <dgm:t>
        <a:bodyPr/>
        <a:lstStyle/>
        <a:p>
          <a:endParaRPr lang="en-US"/>
        </a:p>
      </dgm:t>
    </dgm:pt>
    <dgm:pt modelId="{CBBD0C8C-681B-4713-83CC-FE582CFE9A81}">
      <dgm:prSet phldrT="[Text]" custT="1"/>
      <dgm:spPr/>
      <dgm:t>
        <a:bodyPr/>
        <a:lstStyle/>
        <a:p>
          <a:r>
            <a:rPr lang="en-US" sz="1600" dirty="0">
              <a:latin typeface="Constantia" panose="02030602050306030303" pitchFamily="18" charset="0"/>
            </a:rPr>
            <a:t>This is likely a reflection of the large penalty associated with high magnitude errors</a:t>
          </a:r>
        </a:p>
      </dgm:t>
    </dgm:pt>
    <dgm:pt modelId="{3624FFDC-6872-43F7-95EE-7B6B45966AC9}" type="parTrans" cxnId="{565F0734-6895-4D97-A2D0-F10CDEB12DDE}">
      <dgm:prSet/>
      <dgm:spPr/>
      <dgm:t>
        <a:bodyPr/>
        <a:lstStyle/>
        <a:p>
          <a:endParaRPr lang="en-US"/>
        </a:p>
      </dgm:t>
    </dgm:pt>
    <dgm:pt modelId="{8A6B003C-995D-4A3C-A301-889A8540B228}" type="sibTrans" cxnId="{565F0734-6895-4D97-A2D0-F10CDEB12DDE}">
      <dgm:prSet/>
      <dgm:spPr/>
      <dgm:t>
        <a:bodyPr/>
        <a:lstStyle/>
        <a:p>
          <a:endParaRPr lang="en-US"/>
        </a:p>
      </dgm:t>
    </dgm:pt>
    <dgm:pt modelId="{E40E2DE0-87E0-4A5C-A746-EA4D85DC24D5}">
      <dgm:prSet phldrT="[Text]" custT="1"/>
      <dgm:spPr/>
      <dgm:t>
        <a:bodyPr/>
        <a:lstStyle/>
        <a:p>
          <a:endParaRPr lang="en-US" sz="700" dirty="0">
            <a:latin typeface="Constantia" panose="02030602050306030303" pitchFamily="18" charset="0"/>
          </a:endParaRPr>
        </a:p>
      </dgm:t>
    </dgm:pt>
    <dgm:pt modelId="{40003E03-3064-4CCE-B6DE-8A1D448FA19F}" type="parTrans" cxnId="{C4FAB157-1180-43D2-90F9-A86B46FD0D73}">
      <dgm:prSet/>
      <dgm:spPr/>
      <dgm:t>
        <a:bodyPr/>
        <a:lstStyle/>
        <a:p>
          <a:endParaRPr lang="en-US"/>
        </a:p>
      </dgm:t>
    </dgm:pt>
    <dgm:pt modelId="{E8447A59-B350-44E7-A9F6-4BDD11BF12F5}" type="sibTrans" cxnId="{C4FAB157-1180-43D2-90F9-A86B46FD0D73}">
      <dgm:prSet/>
      <dgm:spPr/>
      <dgm:t>
        <a:bodyPr/>
        <a:lstStyle/>
        <a:p>
          <a:endParaRPr lang="en-US"/>
        </a:p>
      </dgm:t>
    </dgm:pt>
    <dgm:pt modelId="{A66C24B2-B53F-4311-88F1-4BD1BB4AA6EE}">
      <dgm:prSet phldrT="[Text]" custT="1"/>
      <dgm:spPr/>
      <dgm:t>
        <a:bodyPr/>
        <a:lstStyle/>
        <a:p>
          <a:r>
            <a:rPr lang="en-US" sz="1600" dirty="0">
              <a:latin typeface="Constantia" panose="02030602050306030303" pitchFamily="18" charset="0"/>
            </a:rPr>
            <a:t>This suggests that the high magnitude errors driving RMSE are infrequent. </a:t>
          </a:r>
          <a:endParaRPr lang="en-US" sz="1800" dirty="0">
            <a:latin typeface="Constantia" panose="02030602050306030303" pitchFamily="18" charset="0"/>
          </a:endParaRPr>
        </a:p>
      </dgm:t>
    </dgm:pt>
    <dgm:pt modelId="{18F07E80-5936-4429-92CC-6387F1DEEC31}" type="parTrans" cxnId="{D6080B05-A761-4D49-92E2-4F8ACC925A9C}">
      <dgm:prSet/>
      <dgm:spPr/>
      <dgm:t>
        <a:bodyPr/>
        <a:lstStyle/>
        <a:p>
          <a:endParaRPr lang="en-US"/>
        </a:p>
      </dgm:t>
    </dgm:pt>
    <dgm:pt modelId="{DE555577-92C3-4F5C-808B-0497E57EC6D2}" type="sibTrans" cxnId="{D6080B05-A761-4D49-92E2-4F8ACC925A9C}">
      <dgm:prSet/>
      <dgm:spPr/>
      <dgm:t>
        <a:bodyPr/>
        <a:lstStyle/>
        <a:p>
          <a:endParaRPr lang="en-US"/>
        </a:p>
      </dgm:t>
    </dgm:pt>
    <dgm:pt modelId="{B5D7C4BE-892C-486B-808A-32D73726C2AF}" type="pres">
      <dgm:prSet presAssocID="{C45BD139-E9F5-459D-BBD9-572D61FC235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827F940-9596-42E7-8AD7-9B0B8AF0A1EA}" type="pres">
      <dgm:prSet presAssocID="{E7606396-BD3D-4442-8F24-6943C08AA6EE}" presName="composite" presStyleCnt="0"/>
      <dgm:spPr/>
    </dgm:pt>
    <dgm:pt modelId="{23A2CE78-C929-4918-891F-32FF9B1547A0}" type="pres">
      <dgm:prSet presAssocID="{E7606396-BD3D-4442-8F24-6943C08AA6EE}" presName="FirstChild" presStyleLbl="revTx" presStyleIdx="0" presStyleCnt="6" custScaleX="38308" custScaleY="75669" custLinFactNeighborX="-6193" custLinFactNeighborY="-6138">
        <dgm:presLayoutVars>
          <dgm:chMax val="0"/>
          <dgm:chPref val="0"/>
          <dgm:bulletEnabled val="1"/>
        </dgm:presLayoutVars>
      </dgm:prSet>
      <dgm:spPr/>
    </dgm:pt>
    <dgm:pt modelId="{E017936C-D9E5-46B4-B632-C18C3732F71F}" type="pres">
      <dgm:prSet presAssocID="{E7606396-BD3D-4442-8F24-6943C08AA6EE}" presName="Parent" presStyleLbl="alignNode1" presStyleIdx="0" presStyleCnt="3" custScaleX="176203" custLinFactNeighborX="21220" custLinFactNeighborY="-112">
        <dgm:presLayoutVars>
          <dgm:chMax val="3"/>
          <dgm:chPref val="3"/>
          <dgm:bulletEnabled val="1"/>
        </dgm:presLayoutVars>
      </dgm:prSet>
      <dgm:spPr/>
    </dgm:pt>
    <dgm:pt modelId="{1FBD6308-533D-4345-AD97-0D8ACFC25BE8}" type="pres">
      <dgm:prSet presAssocID="{E7606396-BD3D-4442-8F24-6943C08AA6EE}" presName="Accent" presStyleLbl="parChTrans1D1" presStyleIdx="0" presStyleCnt="3"/>
      <dgm:spPr/>
    </dgm:pt>
    <dgm:pt modelId="{012419B2-E5D6-4277-8CD7-DB534611367D}" type="pres">
      <dgm:prSet presAssocID="{E7606396-BD3D-4442-8F24-6943C08AA6EE}" presName="Child" presStyleLbl="revTx" presStyleIdx="1" presStyleCnt="6" custScaleY="81122">
        <dgm:presLayoutVars>
          <dgm:chMax val="0"/>
          <dgm:chPref val="0"/>
          <dgm:bulletEnabled val="1"/>
        </dgm:presLayoutVars>
      </dgm:prSet>
      <dgm:spPr/>
    </dgm:pt>
    <dgm:pt modelId="{81CE0CFB-2067-44F2-A23D-7BD250765BDA}" type="pres">
      <dgm:prSet presAssocID="{1D32B7BE-8D14-4C0F-BA0D-836A074F3C33}" presName="sibTrans" presStyleCnt="0"/>
      <dgm:spPr/>
    </dgm:pt>
    <dgm:pt modelId="{F495572A-4AC3-43DC-A663-9116F3D4B400}" type="pres">
      <dgm:prSet presAssocID="{BAF2BFDC-9FAB-4548-AC90-079AC2E14217}" presName="composite" presStyleCnt="0"/>
      <dgm:spPr/>
    </dgm:pt>
    <dgm:pt modelId="{4489D90E-55F6-4AD4-8927-74A51C9427EC}" type="pres">
      <dgm:prSet presAssocID="{BAF2BFDC-9FAB-4548-AC90-079AC2E14217}" presName="FirstChild" presStyleLbl="revTx" presStyleIdx="2" presStyleCnt="6" custScaleX="39231" custScaleY="66712" custLinFactNeighborX="-12635" custLinFactNeighborY="348">
        <dgm:presLayoutVars>
          <dgm:chMax val="0"/>
          <dgm:chPref val="0"/>
          <dgm:bulletEnabled val="1"/>
        </dgm:presLayoutVars>
      </dgm:prSet>
      <dgm:spPr/>
    </dgm:pt>
    <dgm:pt modelId="{35B11DAA-90F8-4C5A-A341-D85A8A6B0ACF}" type="pres">
      <dgm:prSet presAssocID="{BAF2BFDC-9FAB-4548-AC90-079AC2E14217}" presName="Parent" presStyleLbl="alignNode1" presStyleIdx="1" presStyleCnt="3" custScaleX="152136" custLinFactNeighborX="14118" custLinFactNeighborY="2112">
        <dgm:presLayoutVars>
          <dgm:chMax val="3"/>
          <dgm:chPref val="3"/>
          <dgm:bulletEnabled val="1"/>
        </dgm:presLayoutVars>
      </dgm:prSet>
      <dgm:spPr>
        <a:xfrm>
          <a:off x="19523" y="1782142"/>
          <a:ext cx="2740089" cy="660510"/>
        </a:xfrm>
        <a:prstGeom prst="round2SameRect">
          <a:avLst>
            <a:gd name="adj1" fmla="val 16670"/>
            <a:gd name="adj2" fmla="val 0"/>
          </a:avLst>
        </a:prstGeom>
      </dgm:spPr>
    </dgm:pt>
    <dgm:pt modelId="{37A79B43-C72B-4474-A335-3FAA1C3D0EB1}" type="pres">
      <dgm:prSet presAssocID="{BAF2BFDC-9FAB-4548-AC90-079AC2E14217}" presName="Accent" presStyleLbl="parChTrans1D1" presStyleIdx="1" presStyleCnt="3"/>
      <dgm:spPr/>
    </dgm:pt>
    <dgm:pt modelId="{47160001-1F47-44ED-8D0E-D2F7AC30352C}" type="pres">
      <dgm:prSet presAssocID="{BAF2BFDC-9FAB-4548-AC90-079AC2E14217}" presName="Child" presStyleLbl="revTx" presStyleIdx="3" presStyleCnt="6" custScaleY="73595">
        <dgm:presLayoutVars>
          <dgm:chMax val="0"/>
          <dgm:chPref val="0"/>
          <dgm:bulletEnabled val="1"/>
        </dgm:presLayoutVars>
      </dgm:prSet>
      <dgm:spPr/>
    </dgm:pt>
    <dgm:pt modelId="{ACF77510-F0A8-4380-BB57-5508A5C97909}" type="pres">
      <dgm:prSet presAssocID="{9AAD35A9-1421-4AF8-80A9-A1E6FF4E3609}" presName="sibTrans" presStyleCnt="0"/>
      <dgm:spPr/>
    </dgm:pt>
    <dgm:pt modelId="{8B99A01D-FF4E-4444-A434-9D09DF514B1E}" type="pres">
      <dgm:prSet presAssocID="{713DF713-8232-4CCF-A7CA-23162D026BB7}" presName="composite" presStyleCnt="0"/>
      <dgm:spPr/>
    </dgm:pt>
    <dgm:pt modelId="{B96186A6-B5AB-4E75-A189-42AA817E919B}" type="pres">
      <dgm:prSet presAssocID="{713DF713-8232-4CCF-A7CA-23162D026BB7}" presName="FirstChild" presStyleLbl="revTx" presStyleIdx="4" presStyleCnt="6" custScaleX="33671" custScaleY="93371" custLinFactNeighborX="-9180" custLinFactNeighborY="-10229">
        <dgm:presLayoutVars>
          <dgm:chMax val="0"/>
          <dgm:chPref val="0"/>
          <dgm:bulletEnabled val="1"/>
        </dgm:presLayoutVars>
      </dgm:prSet>
      <dgm:spPr/>
    </dgm:pt>
    <dgm:pt modelId="{41BFF571-8276-4C12-8540-7CC0167B42BC}" type="pres">
      <dgm:prSet presAssocID="{713DF713-8232-4CCF-A7CA-23162D026BB7}" presName="Parent" presStyleLbl="alignNode1" presStyleIdx="2" presStyleCnt="3" custScaleX="175371" custLinFactNeighborX="19930" custLinFactNeighborY="1144">
        <dgm:presLayoutVars>
          <dgm:chMax val="3"/>
          <dgm:chPref val="3"/>
          <dgm:bulletEnabled val="1"/>
        </dgm:presLayoutVars>
      </dgm:prSet>
      <dgm:spPr>
        <a:xfrm>
          <a:off x="19582" y="3441636"/>
          <a:ext cx="3158569" cy="660510"/>
        </a:xfrm>
        <a:prstGeom prst="round2SameRect">
          <a:avLst>
            <a:gd name="adj1" fmla="val 16670"/>
            <a:gd name="adj2" fmla="val 0"/>
          </a:avLst>
        </a:prstGeom>
      </dgm:spPr>
    </dgm:pt>
    <dgm:pt modelId="{4489401D-C2A2-4F5E-B6FE-A8AB11472CFB}" type="pres">
      <dgm:prSet presAssocID="{713DF713-8232-4CCF-A7CA-23162D026BB7}" presName="Accent" presStyleLbl="parChTrans1D1" presStyleIdx="2" presStyleCnt="3"/>
      <dgm:spPr/>
    </dgm:pt>
    <dgm:pt modelId="{286D3D68-19AE-45CC-ABE4-447BD0D2EBA4}" type="pres">
      <dgm:prSet presAssocID="{713DF713-8232-4CCF-A7CA-23162D026BB7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6080B05-A761-4D49-92E2-4F8ACC925A9C}" srcId="{BAF2BFDC-9FAB-4548-AC90-079AC2E14217}" destId="{A66C24B2-B53F-4311-88F1-4BD1BB4AA6EE}" srcOrd="3" destOrd="0" parTransId="{18F07E80-5936-4429-92CC-6387F1DEEC31}" sibTransId="{DE555577-92C3-4F5C-808B-0497E57EC6D2}"/>
    <dgm:cxn modelId="{48716409-15CF-4DA2-9BC1-99699612EED1}" type="presOf" srcId="{7158B44B-C617-44AD-8F6F-C2BB0FA695D4}" destId="{286D3D68-19AE-45CC-ABE4-447BD0D2EBA4}" srcOrd="0" destOrd="0" presId="urn:microsoft.com/office/officeart/2011/layout/TabList"/>
    <dgm:cxn modelId="{8AB4DD0B-32D4-4751-8573-90C9596A16A0}" srcId="{C45BD139-E9F5-459D-BBD9-572D61FC2355}" destId="{BAF2BFDC-9FAB-4548-AC90-079AC2E14217}" srcOrd="1" destOrd="0" parTransId="{5917B462-8B87-48C5-BBF7-035419051CBE}" sibTransId="{9AAD35A9-1421-4AF8-80A9-A1E6FF4E3609}"/>
    <dgm:cxn modelId="{D6E0C017-23F0-4577-B7E0-C490C250E7A1}" type="presOf" srcId="{714D0CC8-2AD9-419A-804F-4A1D677580DB}" destId="{47160001-1F47-44ED-8D0E-D2F7AC30352C}" srcOrd="0" destOrd="1" presId="urn:microsoft.com/office/officeart/2011/layout/TabList"/>
    <dgm:cxn modelId="{B863F51F-1FF0-4342-8F4F-7F3DFDB445A7}" srcId="{713DF713-8232-4CCF-A7CA-23162D026BB7}" destId="{EE55F2D1-DAD9-4691-B2AE-BB13514D9E21}" srcOrd="2" destOrd="0" parTransId="{6AFBEC80-177F-4C1A-BD4E-EA6604777671}" sibTransId="{4B91D33F-0176-4C01-BBFB-C806944A0224}"/>
    <dgm:cxn modelId="{81156521-2973-4DDC-9DC4-F2D52563D4AB}" type="presOf" srcId="{3547007E-0555-4D24-AA47-F4D0BA3CBFF6}" destId="{B96186A6-B5AB-4E75-A189-42AA817E919B}" srcOrd="0" destOrd="0" presId="urn:microsoft.com/office/officeart/2011/layout/TabList"/>
    <dgm:cxn modelId="{88FD2B28-7F00-4689-92B6-6F05DDB68D76}" type="presOf" srcId="{E40E2DE0-87E0-4A5C-A746-EA4D85DC24D5}" destId="{47160001-1F47-44ED-8D0E-D2F7AC30352C}" srcOrd="0" destOrd="0" presId="urn:microsoft.com/office/officeart/2011/layout/TabList"/>
    <dgm:cxn modelId="{11A7F028-364E-462F-8EFF-E04222803137}" srcId="{713DF713-8232-4CCF-A7CA-23162D026BB7}" destId="{3547007E-0555-4D24-AA47-F4D0BA3CBFF6}" srcOrd="0" destOrd="0" parTransId="{B7184D4D-3969-4509-9A22-9565CF99A5E7}" sibTransId="{C190AF9D-5459-4E61-A00E-C4E6A8FE968D}"/>
    <dgm:cxn modelId="{38F21D29-1DF8-4D13-A795-79F97F7626AB}" srcId="{C45BD139-E9F5-459D-BBD9-572D61FC2355}" destId="{713DF713-8232-4CCF-A7CA-23162D026BB7}" srcOrd="2" destOrd="0" parTransId="{EA0B787F-BF5A-422C-AE82-57B8C61AB555}" sibTransId="{6BA58091-9FFB-410A-9B4C-A40D48599315}"/>
    <dgm:cxn modelId="{17117C30-00F2-4D1B-905E-705FD91B963F}" type="presOf" srcId="{E7606396-BD3D-4442-8F24-6943C08AA6EE}" destId="{E017936C-D9E5-46B4-B632-C18C3732F71F}" srcOrd="0" destOrd="0" presId="urn:microsoft.com/office/officeart/2011/layout/TabList"/>
    <dgm:cxn modelId="{20ECBF31-E465-44A8-8B1E-16E583509223}" type="presOf" srcId="{CBBD0C8C-681B-4713-83CC-FE582CFE9A81}" destId="{012419B2-E5D6-4277-8CD7-DB534611367D}" srcOrd="0" destOrd="2" presId="urn:microsoft.com/office/officeart/2011/layout/TabList"/>
    <dgm:cxn modelId="{565F0734-6895-4D97-A2D0-F10CDEB12DDE}" srcId="{E7606396-BD3D-4442-8F24-6943C08AA6EE}" destId="{CBBD0C8C-681B-4713-83CC-FE582CFE9A81}" srcOrd="3" destOrd="0" parTransId="{3624FFDC-6872-43F7-95EE-7B6B45966AC9}" sibTransId="{8A6B003C-995D-4A3C-A301-889A8540B228}"/>
    <dgm:cxn modelId="{0253D036-8F96-4AC6-A53E-77B98D9F2713}" type="presOf" srcId="{93CE3D67-18E1-4AC1-8352-C3F8A9D0C94E}" destId="{012419B2-E5D6-4277-8CD7-DB534611367D}" srcOrd="0" destOrd="1" presId="urn:microsoft.com/office/officeart/2011/layout/TabList"/>
    <dgm:cxn modelId="{15C5AD5C-1719-46EC-80D1-F7BB30F6C467}" srcId="{713DF713-8232-4CCF-A7CA-23162D026BB7}" destId="{7158B44B-C617-44AD-8F6F-C2BB0FA695D4}" srcOrd="1" destOrd="0" parTransId="{EFD684E6-D19F-452E-87BF-22C751B1134C}" sibTransId="{E75E0F6D-8628-4C69-800D-1F15FE0A74F7}"/>
    <dgm:cxn modelId="{F56A5464-CE46-431C-AD40-6BD3A5DEC6F0}" srcId="{BAF2BFDC-9FAB-4548-AC90-079AC2E14217}" destId="{0D7F2DE6-DEE5-4B55-9BDE-F7EBD9B55350}" srcOrd="0" destOrd="0" parTransId="{FD813BA3-9DE3-4819-B705-3B5F64FDC80B}" sibTransId="{6AE45FD2-FEDF-4BFB-9FF4-059F90CB828B}"/>
    <dgm:cxn modelId="{2708064E-9A5A-435A-959A-E6A8B60B1528}" type="presOf" srcId="{C45BD139-E9F5-459D-BBD9-572D61FC2355}" destId="{B5D7C4BE-892C-486B-808A-32D73726C2AF}" srcOrd="0" destOrd="0" presId="urn:microsoft.com/office/officeart/2011/layout/TabList"/>
    <dgm:cxn modelId="{C111BB50-D5AD-43B5-9895-CF1E352FFBC4}" type="presOf" srcId="{A66C24B2-B53F-4311-88F1-4BD1BB4AA6EE}" destId="{47160001-1F47-44ED-8D0E-D2F7AC30352C}" srcOrd="0" destOrd="2" presId="urn:microsoft.com/office/officeart/2011/layout/TabList"/>
    <dgm:cxn modelId="{9FDF3671-C2D3-46AC-928C-18D0478CA684}" srcId="{E7606396-BD3D-4442-8F24-6943C08AA6EE}" destId="{8DC55100-C1C7-4AA1-BD38-688F130CA260}" srcOrd="4" destOrd="0" parTransId="{69728F95-CCCA-4AEA-B9E1-139D91D9AF71}" sibTransId="{E3D488AC-6B09-4473-B14D-A7409BAC477B}"/>
    <dgm:cxn modelId="{C4FAB157-1180-43D2-90F9-A86B46FD0D73}" srcId="{BAF2BFDC-9FAB-4548-AC90-079AC2E14217}" destId="{E40E2DE0-87E0-4A5C-A746-EA4D85DC24D5}" srcOrd="1" destOrd="0" parTransId="{40003E03-3064-4CCE-B6DE-8A1D448FA19F}" sibTransId="{E8447A59-B350-44E7-A9F6-4BDD11BF12F5}"/>
    <dgm:cxn modelId="{5FFA2F79-1D13-4BD3-AB2D-305957DD26E4}" type="presOf" srcId="{F1E0E89A-E6E5-402B-8AD7-2E8C1B6B7603}" destId="{23A2CE78-C929-4918-891F-32FF9B1547A0}" srcOrd="0" destOrd="0" presId="urn:microsoft.com/office/officeart/2011/layout/TabList"/>
    <dgm:cxn modelId="{276C337C-E7CB-4D0A-AFAA-34D725E40AA1}" type="presOf" srcId="{0D7F2DE6-DEE5-4B55-9BDE-F7EBD9B55350}" destId="{4489D90E-55F6-4AD4-8927-74A51C9427EC}" srcOrd="0" destOrd="0" presId="urn:microsoft.com/office/officeart/2011/layout/TabList"/>
    <dgm:cxn modelId="{88DF5C93-2707-453C-876C-4218D9687110}" srcId="{E7606396-BD3D-4442-8F24-6943C08AA6EE}" destId="{93CE3D67-18E1-4AC1-8352-C3F8A9D0C94E}" srcOrd="2" destOrd="0" parTransId="{E9BBAEE0-12A8-4726-BA54-A55621776542}" sibTransId="{CE207C73-6ED3-4CFC-B740-393BC849D9B3}"/>
    <dgm:cxn modelId="{43960498-B2E1-494C-8D25-6DC185576EE2}" type="presOf" srcId="{8DC55100-C1C7-4AA1-BD38-688F130CA260}" destId="{012419B2-E5D6-4277-8CD7-DB534611367D}" srcOrd="0" destOrd="3" presId="urn:microsoft.com/office/officeart/2011/layout/TabList"/>
    <dgm:cxn modelId="{F347EAA3-0A75-44D1-A75A-2CE26CB9CF87}" srcId="{C45BD139-E9F5-459D-BBD9-572D61FC2355}" destId="{E7606396-BD3D-4442-8F24-6943C08AA6EE}" srcOrd="0" destOrd="0" parTransId="{0CBA88EE-9274-4BDD-A27B-EF603C362896}" sibTransId="{1D32B7BE-8D14-4C0F-BA0D-836A074F3C33}"/>
    <dgm:cxn modelId="{427AB7B7-C188-40B9-9DDD-CA47170E5E02}" srcId="{BAF2BFDC-9FAB-4548-AC90-079AC2E14217}" destId="{714D0CC8-2AD9-419A-804F-4A1D677580DB}" srcOrd="2" destOrd="0" parTransId="{CB035EC8-18E6-48A5-B8AA-EDC56A63E67E}" sibTransId="{3FDE8719-2EC5-404D-BB3E-E27156539B65}"/>
    <dgm:cxn modelId="{F66FF4CC-EA34-4809-B7CE-791D56A11B7E}" type="presOf" srcId="{BAF2BFDC-9FAB-4548-AC90-079AC2E14217}" destId="{35B11DAA-90F8-4C5A-A341-D85A8A6B0ACF}" srcOrd="0" destOrd="0" presId="urn:microsoft.com/office/officeart/2011/layout/TabList"/>
    <dgm:cxn modelId="{6DF3A4CE-29F9-4BD6-BCD4-D9B378445657}" srcId="{E7606396-BD3D-4442-8F24-6943C08AA6EE}" destId="{FD5F7982-787E-451F-8B27-0AA8E8667DA5}" srcOrd="1" destOrd="0" parTransId="{C938B5DA-B630-45DE-BD5B-79741AEBEFE4}" sibTransId="{D82BB012-CB83-4186-A54A-2B05E67090E3}"/>
    <dgm:cxn modelId="{F7E457D9-4701-47B4-B837-6627E01EE8B2}" type="presOf" srcId="{EE55F2D1-DAD9-4691-B2AE-BB13514D9E21}" destId="{286D3D68-19AE-45CC-ABE4-447BD0D2EBA4}" srcOrd="0" destOrd="1" presId="urn:microsoft.com/office/officeart/2011/layout/TabList"/>
    <dgm:cxn modelId="{D1F124DD-EDD3-4122-A4CC-EAB2A3128F61}" type="presOf" srcId="{713DF713-8232-4CCF-A7CA-23162D026BB7}" destId="{41BFF571-8276-4C12-8540-7CC0167B42BC}" srcOrd="0" destOrd="0" presId="urn:microsoft.com/office/officeart/2011/layout/TabList"/>
    <dgm:cxn modelId="{51C886E6-FA56-430B-B73A-1578B4AB7694}" srcId="{E7606396-BD3D-4442-8F24-6943C08AA6EE}" destId="{F1E0E89A-E6E5-402B-8AD7-2E8C1B6B7603}" srcOrd="0" destOrd="0" parTransId="{867A6F6D-72C6-4E96-9441-606C96269771}" sibTransId="{5EAED868-1CE3-4052-AB80-9EDD0A9A74DB}"/>
    <dgm:cxn modelId="{DCFAF1F0-68A9-4262-9647-6B86A271A1F0}" type="presOf" srcId="{FD5F7982-787E-451F-8B27-0AA8E8667DA5}" destId="{012419B2-E5D6-4277-8CD7-DB534611367D}" srcOrd="0" destOrd="0" presId="urn:microsoft.com/office/officeart/2011/layout/TabList"/>
    <dgm:cxn modelId="{F1EA9F1A-B522-433C-AB4C-F8FEBDE95CA6}" type="presParOf" srcId="{B5D7C4BE-892C-486B-808A-32D73726C2AF}" destId="{D827F940-9596-42E7-8AD7-9B0B8AF0A1EA}" srcOrd="0" destOrd="0" presId="urn:microsoft.com/office/officeart/2011/layout/TabList"/>
    <dgm:cxn modelId="{41F47CBC-F505-4E7D-8249-C23DAAE62C21}" type="presParOf" srcId="{D827F940-9596-42E7-8AD7-9B0B8AF0A1EA}" destId="{23A2CE78-C929-4918-891F-32FF9B1547A0}" srcOrd="0" destOrd="0" presId="urn:microsoft.com/office/officeart/2011/layout/TabList"/>
    <dgm:cxn modelId="{30C42BB9-D481-4172-9DFC-56BD6A0C7F8F}" type="presParOf" srcId="{D827F940-9596-42E7-8AD7-9B0B8AF0A1EA}" destId="{E017936C-D9E5-46B4-B632-C18C3732F71F}" srcOrd="1" destOrd="0" presId="urn:microsoft.com/office/officeart/2011/layout/TabList"/>
    <dgm:cxn modelId="{1333F08F-18B5-4D3A-9189-D05E6B376F63}" type="presParOf" srcId="{D827F940-9596-42E7-8AD7-9B0B8AF0A1EA}" destId="{1FBD6308-533D-4345-AD97-0D8ACFC25BE8}" srcOrd="2" destOrd="0" presId="urn:microsoft.com/office/officeart/2011/layout/TabList"/>
    <dgm:cxn modelId="{52906EF5-23B9-41DC-8C6D-1BBDC4B41A6B}" type="presParOf" srcId="{B5D7C4BE-892C-486B-808A-32D73726C2AF}" destId="{012419B2-E5D6-4277-8CD7-DB534611367D}" srcOrd="1" destOrd="0" presId="urn:microsoft.com/office/officeart/2011/layout/TabList"/>
    <dgm:cxn modelId="{54AC5AE6-DF8B-4E99-A8F4-E9CEA7CA9574}" type="presParOf" srcId="{B5D7C4BE-892C-486B-808A-32D73726C2AF}" destId="{81CE0CFB-2067-44F2-A23D-7BD250765BDA}" srcOrd="2" destOrd="0" presId="urn:microsoft.com/office/officeart/2011/layout/TabList"/>
    <dgm:cxn modelId="{18894E3D-2091-4613-92BA-0912908615CE}" type="presParOf" srcId="{B5D7C4BE-892C-486B-808A-32D73726C2AF}" destId="{F495572A-4AC3-43DC-A663-9116F3D4B400}" srcOrd="3" destOrd="0" presId="urn:microsoft.com/office/officeart/2011/layout/TabList"/>
    <dgm:cxn modelId="{91DC7C6E-D1BF-4CF7-ABF2-6C1042811A17}" type="presParOf" srcId="{F495572A-4AC3-43DC-A663-9116F3D4B400}" destId="{4489D90E-55F6-4AD4-8927-74A51C9427EC}" srcOrd="0" destOrd="0" presId="urn:microsoft.com/office/officeart/2011/layout/TabList"/>
    <dgm:cxn modelId="{D526542F-334B-4AB6-A8DB-5CAA951A1DA3}" type="presParOf" srcId="{F495572A-4AC3-43DC-A663-9116F3D4B400}" destId="{35B11DAA-90F8-4C5A-A341-D85A8A6B0ACF}" srcOrd="1" destOrd="0" presId="urn:microsoft.com/office/officeart/2011/layout/TabList"/>
    <dgm:cxn modelId="{44C69EFF-333D-414B-819F-32E8B28C5441}" type="presParOf" srcId="{F495572A-4AC3-43DC-A663-9116F3D4B400}" destId="{37A79B43-C72B-4474-A335-3FAA1C3D0EB1}" srcOrd="2" destOrd="0" presId="urn:microsoft.com/office/officeart/2011/layout/TabList"/>
    <dgm:cxn modelId="{80CB7F06-6127-4679-8BFF-7896C2B86029}" type="presParOf" srcId="{B5D7C4BE-892C-486B-808A-32D73726C2AF}" destId="{47160001-1F47-44ED-8D0E-D2F7AC30352C}" srcOrd="4" destOrd="0" presId="urn:microsoft.com/office/officeart/2011/layout/TabList"/>
    <dgm:cxn modelId="{B9BDD777-39B6-4FEB-AC30-EB2524957BAE}" type="presParOf" srcId="{B5D7C4BE-892C-486B-808A-32D73726C2AF}" destId="{ACF77510-F0A8-4380-BB57-5508A5C97909}" srcOrd="5" destOrd="0" presId="urn:microsoft.com/office/officeart/2011/layout/TabList"/>
    <dgm:cxn modelId="{E8FD631A-504B-4CA4-A8E8-3AC99F43DC26}" type="presParOf" srcId="{B5D7C4BE-892C-486B-808A-32D73726C2AF}" destId="{8B99A01D-FF4E-4444-A434-9D09DF514B1E}" srcOrd="6" destOrd="0" presId="urn:microsoft.com/office/officeart/2011/layout/TabList"/>
    <dgm:cxn modelId="{3AC9F04B-B641-442E-B6C5-1408C14D2B79}" type="presParOf" srcId="{8B99A01D-FF4E-4444-A434-9D09DF514B1E}" destId="{B96186A6-B5AB-4E75-A189-42AA817E919B}" srcOrd="0" destOrd="0" presId="urn:microsoft.com/office/officeart/2011/layout/TabList"/>
    <dgm:cxn modelId="{EB61B151-2DE5-48E6-9D44-A677AB0C6F20}" type="presParOf" srcId="{8B99A01D-FF4E-4444-A434-9D09DF514B1E}" destId="{41BFF571-8276-4C12-8540-7CC0167B42BC}" srcOrd="1" destOrd="0" presId="urn:microsoft.com/office/officeart/2011/layout/TabList"/>
    <dgm:cxn modelId="{1A5F92CC-5A33-4095-AF93-187B8E888F25}" type="presParOf" srcId="{8B99A01D-FF4E-4444-A434-9D09DF514B1E}" destId="{4489401D-C2A2-4F5E-B6FE-A8AB11472CFB}" srcOrd="2" destOrd="0" presId="urn:microsoft.com/office/officeart/2011/layout/TabList"/>
    <dgm:cxn modelId="{C069966F-A0AE-4FD1-B0FD-AA9E7E906E49}" type="presParOf" srcId="{B5D7C4BE-892C-486B-808A-32D73726C2AF}" destId="{286D3D68-19AE-45CC-ABE4-447BD0D2EBA4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F2007-9D0E-4D99-9005-D7969B4229CB}">
      <dsp:nvSpPr>
        <dsp:cNvPr id="0" name=""/>
        <dsp:cNvSpPr/>
      </dsp:nvSpPr>
      <dsp:spPr>
        <a:xfrm>
          <a:off x="0" y="270230"/>
          <a:ext cx="8738872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880" tIns="333248" rIns="7608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Removed irrelevant features e.g. id, picture </a:t>
          </a:r>
          <a:r>
            <a:rPr lang="en-US" sz="1800" kern="1200" dirty="0" err="1">
              <a:latin typeface="Constantia"/>
              <a:ea typeface="+mn-ea"/>
              <a:cs typeface="+mn-cs"/>
            </a:rPr>
            <a:t>url</a:t>
          </a:r>
          <a:endParaRPr lang="en-US" sz="1800" kern="1200" dirty="0">
            <a:latin typeface="Constantia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Removed out-of-scope features e.g. listing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Removed features due to leakage e.g. number of reviews, host response</a:t>
          </a:r>
        </a:p>
      </dsp:txBody>
      <dsp:txXfrm>
        <a:off x="0" y="270230"/>
        <a:ext cx="8738872" cy="1310400"/>
      </dsp:txXfrm>
    </dsp:sp>
    <dsp:sp modelId="{895BBCFA-DA4A-4723-9F61-9695D176DADD}">
      <dsp:nvSpPr>
        <dsp:cNvPr id="0" name=""/>
        <dsp:cNvSpPr/>
      </dsp:nvSpPr>
      <dsp:spPr>
        <a:xfrm>
          <a:off x="490187" y="34070"/>
          <a:ext cx="6862629" cy="47232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391" tIns="0" rIns="25939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</a:rPr>
            <a:t>Initial feature selection</a:t>
          </a:r>
        </a:p>
      </dsp:txBody>
      <dsp:txXfrm>
        <a:off x="513244" y="57127"/>
        <a:ext cx="6816515" cy="426206"/>
      </dsp:txXfrm>
    </dsp:sp>
    <dsp:sp modelId="{F48AC6D7-EF0E-4EBC-9891-2B192646E303}">
      <dsp:nvSpPr>
        <dsp:cNvPr id="0" name=""/>
        <dsp:cNvSpPr/>
      </dsp:nvSpPr>
      <dsp:spPr>
        <a:xfrm>
          <a:off x="0" y="1903190"/>
          <a:ext cx="8738872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880" tIns="333248" rIns="7608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  <a:ea typeface="+mn-ea"/>
              <a:cs typeface="+mn-cs"/>
            </a:rPr>
            <a:t>Cleaned </a:t>
          </a:r>
          <a:r>
            <a:rPr lang="en-US" sz="1800" kern="1200" dirty="0" err="1">
              <a:latin typeface="Constantia"/>
              <a:ea typeface="+mn-ea"/>
              <a:cs typeface="+mn-cs"/>
            </a:rPr>
            <a:t>zipcode</a:t>
          </a:r>
          <a:r>
            <a:rPr lang="en-US" sz="1800" kern="1200" dirty="0">
              <a:latin typeface="Constantia"/>
              <a:ea typeface="+mn-ea"/>
              <a:cs typeface="+mn-cs"/>
            </a:rPr>
            <a:t> to convert all to 5-digits codes</a:t>
          </a:r>
        </a:p>
      </dsp:txBody>
      <dsp:txXfrm>
        <a:off x="0" y="1903190"/>
        <a:ext cx="8738872" cy="718200"/>
      </dsp:txXfrm>
    </dsp:sp>
    <dsp:sp modelId="{75C7EA11-A24D-4D20-9D5F-BEB6073EDE29}">
      <dsp:nvSpPr>
        <dsp:cNvPr id="0" name=""/>
        <dsp:cNvSpPr/>
      </dsp:nvSpPr>
      <dsp:spPr>
        <a:xfrm>
          <a:off x="490187" y="1667030"/>
          <a:ext cx="6862629" cy="472320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391" tIns="0" rIns="25939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  <a:ea typeface="+mn-ea"/>
              <a:cs typeface="+mn-cs"/>
            </a:rPr>
            <a:t>Clean values</a:t>
          </a:r>
        </a:p>
      </dsp:txBody>
      <dsp:txXfrm>
        <a:off x="513244" y="1690087"/>
        <a:ext cx="6816515" cy="426206"/>
      </dsp:txXfrm>
    </dsp:sp>
    <dsp:sp modelId="{AF6828AF-18BD-4860-B190-785B2D2B3A2E}">
      <dsp:nvSpPr>
        <dsp:cNvPr id="0" name=""/>
        <dsp:cNvSpPr/>
      </dsp:nvSpPr>
      <dsp:spPr>
        <a:xfrm>
          <a:off x="0" y="2943950"/>
          <a:ext cx="8738872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880" tIns="333248" rIns="7608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</a:rPr>
            <a:t>Removed 345 rows with missing entries</a:t>
          </a:r>
          <a:endParaRPr lang="en-US" sz="1800" kern="1200" dirty="0">
            <a:latin typeface="Constantia" panose="02030602050306030303" pitchFamily="18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</a:rPr>
            <a:t>computationally challenging to impute</a:t>
          </a:r>
          <a:endParaRPr lang="en-US" sz="1800" kern="1200" dirty="0">
            <a:latin typeface="Constantia" panose="02030602050306030303" pitchFamily="18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5A5F"/>
            </a:buClr>
            <a:buFont typeface="Arial" pitchFamily="34" charset="0"/>
            <a:buChar char="•"/>
          </a:pPr>
          <a:r>
            <a:rPr lang="en-US" sz="1800" kern="1200" dirty="0">
              <a:latin typeface="Constantia"/>
            </a:rPr>
            <a:t>existing data set is already large</a:t>
          </a:r>
          <a:endParaRPr lang="en-US" sz="1800" kern="1200" dirty="0">
            <a:latin typeface="Constantia" panose="02030602050306030303" pitchFamily="18" charset="0"/>
          </a:endParaRPr>
        </a:p>
      </dsp:txBody>
      <dsp:txXfrm>
        <a:off x="0" y="2943950"/>
        <a:ext cx="8738872" cy="1310400"/>
      </dsp:txXfrm>
    </dsp:sp>
    <dsp:sp modelId="{361AA93F-D7E1-4620-BDE9-778C0A360F28}">
      <dsp:nvSpPr>
        <dsp:cNvPr id="0" name=""/>
        <dsp:cNvSpPr/>
      </dsp:nvSpPr>
      <dsp:spPr>
        <a:xfrm>
          <a:off x="490187" y="2707790"/>
          <a:ext cx="6862629" cy="472320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391" tIns="0" rIns="25939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nstantia" panose="02030602050306030303" pitchFamily="18" charset="0"/>
              <a:ea typeface="+mn-ea"/>
              <a:cs typeface="+mn-cs"/>
            </a:rPr>
            <a:t>Drop missing values</a:t>
          </a:r>
        </a:p>
      </dsp:txBody>
      <dsp:txXfrm>
        <a:off x="513244" y="2730847"/>
        <a:ext cx="6816515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401D-C2A2-4F5E-B6FE-A8AB11472CFB}">
      <dsp:nvSpPr>
        <dsp:cNvPr id="0" name=""/>
        <dsp:cNvSpPr/>
      </dsp:nvSpPr>
      <dsp:spPr>
        <a:xfrm>
          <a:off x="339372" y="4094590"/>
          <a:ext cx="692722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79B43-C72B-4474-A335-3FAA1C3D0EB1}">
      <dsp:nvSpPr>
        <dsp:cNvPr id="0" name=""/>
        <dsp:cNvSpPr/>
      </dsp:nvSpPr>
      <dsp:spPr>
        <a:xfrm>
          <a:off x="234752" y="2428703"/>
          <a:ext cx="692722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D6308-533D-4345-AD97-0D8ACFC25BE8}">
      <dsp:nvSpPr>
        <dsp:cNvPr id="0" name=""/>
        <dsp:cNvSpPr/>
      </dsp:nvSpPr>
      <dsp:spPr>
        <a:xfrm>
          <a:off x="343119" y="663368"/>
          <a:ext cx="6927226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2CE78-C929-4918-891F-32FF9B1547A0}">
      <dsp:nvSpPr>
        <dsp:cNvPr id="0" name=""/>
        <dsp:cNvSpPr/>
      </dsp:nvSpPr>
      <dsp:spPr>
        <a:xfrm>
          <a:off x="3407946" y="42670"/>
          <a:ext cx="1963724" cy="499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tantia" panose="02030602050306030303" pitchFamily="18" charset="0"/>
            </a:rPr>
            <a:t>119.83</a:t>
          </a:r>
        </a:p>
      </dsp:txBody>
      <dsp:txXfrm>
        <a:off x="3407946" y="42670"/>
        <a:ext cx="1963724" cy="499801"/>
      </dsp:txXfrm>
    </dsp:sp>
    <dsp:sp modelId="{E017936C-D9E5-46B4-B632-C18C3732F71F}">
      <dsp:nvSpPr>
        <dsp:cNvPr id="0" name=""/>
        <dsp:cNvSpPr/>
      </dsp:nvSpPr>
      <dsp:spPr>
        <a:xfrm>
          <a:off x="39069" y="2118"/>
          <a:ext cx="3173554" cy="660510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onstantia" panose="02030602050306030303" pitchFamily="18" charset="0"/>
            </a:rPr>
            <a:t>Root Mean Squared Error</a:t>
          </a:r>
        </a:p>
      </dsp:txBody>
      <dsp:txXfrm>
        <a:off x="71318" y="34367"/>
        <a:ext cx="3109056" cy="628261"/>
      </dsp:txXfrm>
    </dsp:sp>
    <dsp:sp modelId="{012419B2-E5D6-4277-8CD7-DB534611367D}">
      <dsp:nvSpPr>
        <dsp:cNvPr id="0" name=""/>
        <dsp:cNvSpPr/>
      </dsp:nvSpPr>
      <dsp:spPr>
        <a:xfrm>
          <a:off x="0" y="663368"/>
          <a:ext cx="6927226" cy="1071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>
            <a:latin typeface="Constantia" panose="02030602050306030303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onstantia" panose="02030602050306030303" pitchFamily="18" charset="0"/>
            </a:rPr>
            <a:t>Overall value is high, given that the average price </a:t>
          </a:r>
          <a:r>
            <a:rPr lang="en-US" sz="1600" kern="1200">
              <a:latin typeface="Constantia" panose="02030602050306030303" pitchFamily="18" charset="0"/>
            </a:rPr>
            <a:t>is $160</a:t>
          </a:r>
          <a:endParaRPr lang="en-US" sz="1600" kern="1200" dirty="0">
            <a:latin typeface="Constantia" panose="02030602050306030303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onstantia" panose="02030602050306030303" pitchFamily="18" charset="0"/>
            </a:rPr>
            <a:t>This is likely a reflection of the large penalty associated with high magnitude errors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Constantia" panose="02030602050306030303" pitchFamily="18" charset="0"/>
          </a:endParaRPr>
        </a:p>
      </dsp:txBody>
      <dsp:txXfrm>
        <a:off x="0" y="663368"/>
        <a:ext cx="6927226" cy="1071799"/>
      </dsp:txXfrm>
    </dsp:sp>
    <dsp:sp modelId="{4489D90E-55F6-4AD4-8927-74A51C9427EC}">
      <dsp:nvSpPr>
        <dsp:cNvPr id="0" name=""/>
        <dsp:cNvSpPr/>
      </dsp:nvSpPr>
      <dsp:spPr>
        <a:xfrm>
          <a:off x="2945696" y="1880426"/>
          <a:ext cx="2011038" cy="440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tantia" panose="02030602050306030303" pitchFamily="18" charset="0"/>
            </a:rPr>
            <a:t>52.53</a:t>
          </a:r>
        </a:p>
      </dsp:txBody>
      <dsp:txXfrm>
        <a:off x="2945696" y="1880426"/>
        <a:ext cx="2011038" cy="440639"/>
      </dsp:txXfrm>
    </dsp:sp>
    <dsp:sp modelId="{35B11DAA-90F8-4C5A-A341-D85A8A6B0ACF}">
      <dsp:nvSpPr>
        <dsp:cNvPr id="0" name=""/>
        <dsp:cNvSpPr/>
      </dsp:nvSpPr>
      <dsp:spPr>
        <a:xfrm>
          <a:off x="19523" y="1782142"/>
          <a:ext cx="2740089" cy="660510"/>
        </a:xfrm>
        <a:prstGeom prst="round2SameRect">
          <a:avLst>
            <a:gd name="adj1" fmla="val 16670"/>
            <a:gd name="adj2" fmla="val 0"/>
          </a:avLst>
        </a:prstGeom>
        <a:solidFill>
          <a:srgbClr val="A5A5A5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5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Constantia" panose="02030602050306030303" pitchFamily="18" charset="0"/>
              <a:ea typeface="+mn-ea"/>
              <a:cs typeface="+mn-cs"/>
            </a:rPr>
            <a:t>Mean Absolute Error</a:t>
          </a:r>
        </a:p>
      </dsp:txBody>
      <dsp:txXfrm>
        <a:off x="51772" y="1814391"/>
        <a:ext cx="2675591" cy="628261"/>
      </dsp:txXfrm>
    </dsp:sp>
    <dsp:sp modelId="{47160001-1F47-44ED-8D0E-D2F7AC30352C}">
      <dsp:nvSpPr>
        <dsp:cNvPr id="0" name=""/>
        <dsp:cNvSpPr/>
      </dsp:nvSpPr>
      <dsp:spPr>
        <a:xfrm>
          <a:off x="0" y="2428703"/>
          <a:ext cx="6927226" cy="97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>
            <a:latin typeface="Constantia" panose="02030602050306030303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onstantia" panose="02030602050306030303" pitchFamily="18" charset="0"/>
            </a:rPr>
            <a:t>The substantially lower MAE indicates that on average, our model provides much better predictions. </a:t>
          </a:r>
          <a:endParaRPr lang="en-US" sz="1800" kern="1200" dirty="0">
            <a:latin typeface="Constantia" panose="02030602050306030303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onstantia" panose="02030602050306030303" pitchFamily="18" charset="0"/>
            </a:rPr>
            <a:t>This suggests that the high magnitude errors driving RMSE are infrequent. </a:t>
          </a:r>
          <a:endParaRPr lang="en-US" sz="1800" kern="1200" dirty="0">
            <a:latin typeface="Constantia" panose="02030602050306030303" pitchFamily="18" charset="0"/>
          </a:endParaRPr>
        </a:p>
      </dsp:txBody>
      <dsp:txXfrm>
        <a:off x="0" y="2428703"/>
        <a:ext cx="6927226" cy="972351"/>
      </dsp:txXfrm>
    </dsp:sp>
    <dsp:sp modelId="{B96186A6-B5AB-4E75-A189-42AA817E919B}">
      <dsp:nvSpPr>
        <dsp:cNvPr id="0" name=""/>
        <dsp:cNvSpPr/>
      </dsp:nvSpPr>
      <dsp:spPr>
        <a:xfrm>
          <a:off x="3369932" y="3388408"/>
          <a:ext cx="1726025" cy="61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tantia" panose="02030602050306030303" pitchFamily="18" charset="0"/>
            </a:rPr>
            <a:t>0.49</a:t>
          </a:r>
        </a:p>
      </dsp:txBody>
      <dsp:txXfrm>
        <a:off x="3369932" y="3388408"/>
        <a:ext cx="1726025" cy="616725"/>
      </dsp:txXfrm>
    </dsp:sp>
    <dsp:sp modelId="{41BFF571-8276-4C12-8540-7CC0167B42BC}">
      <dsp:nvSpPr>
        <dsp:cNvPr id="0" name=""/>
        <dsp:cNvSpPr/>
      </dsp:nvSpPr>
      <dsp:spPr>
        <a:xfrm>
          <a:off x="19582" y="3441636"/>
          <a:ext cx="3158569" cy="660510"/>
        </a:xfrm>
        <a:prstGeom prst="round2SameRect">
          <a:avLst>
            <a:gd name="adj1" fmla="val 16670"/>
            <a:gd name="adj2" fmla="val 0"/>
          </a:avLst>
        </a:prstGeom>
        <a:solidFill>
          <a:srgbClr val="A5A5A5">
            <a:shade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5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Constantia" panose="02030602050306030303" pitchFamily="18" charset="0"/>
              <a:ea typeface="+mn-ea"/>
              <a:cs typeface="+mn-cs"/>
            </a:rPr>
            <a:t>Explained variance score</a:t>
          </a:r>
        </a:p>
      </dsp:txBody>
      <dsp:txXfrm>
        <a:off x="51831" y="3473885"/>
        <a:ext cx="3094071" cy="628261"/>
      </dsp:txXfrm>
    </dsp:sp>
    <dsp:sp modelId="{286D3D68-19AE-45CC-ABE4-447BD0D2EBA4}">
      <dsp:nvSpPr>
        <dsp:cNvPr id="0" name=""/>
        <dsp:cNvSpPr/>
      </dsp:nvSpPr>
      <dsp:spPr>
        <a:xfrm>
          <a:off x="0" y="4094590"/>
          <a:ext cx="6927226" cy="132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>
            <a:latin typeface="Constantia" panose="02030602050306030303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onstantia" panose="02030602050306030303" pitchFamily="18" charset="0"/>
            </a:rPr>
            <a:t>There is still a large share of patterns that are unexplained in our data</a:t>
          </a:r>
        </a:p>
      </dsp:txBody>
      <dsp:txXfrm>
        <a:off x="0" y="4094590"/>
        <a:ext cx="6927226" cy="1321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E5DF-3005-4CF5-9EA9-3C161651D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D742E-872D-4A72-BA50-93A2C7D11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B00AF-2254-477D-91B6-D6859C94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EC5A-3F9E-44BC-B59F-5CD6055A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17600-B719-480F-8FDA-5A167C0E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8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96E8-2577-4A16-9BF8-87236260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361CD-F741-4311-ADCE-42D55FAED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75A4-E665-4ECC-8700-25C50EB7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58F0A-4F90-4835-912A-72D36C05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633C8-7509-4550-8021-68953007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7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834AA-17B9-4871-93BB-F52C855CF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15DFA-84EA-4C92-8041-E32A418E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D546C-BAA6-42FB-8B9F-FD0F5948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AE5E-AB7D-4208-A2A9-F86B4E16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34BB4-75DC-441C-BB7E-6772820D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826E-8F5E-4D6D-9035-6AE1B7A1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D9A50-3C98-4E55-9E22-A94EBA246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2EA9-54E1-4116-977F-A3DD69C5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87A27-E478-49E1-9F53-50333FC1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307D7-296B-4FAC-8A09-DAE3DC5F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9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4E16-C28D-475F-8F6B-00E612E4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79D09-14EF-4F20-9AC0-352E99BA9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32D49-8F68-41AF-86FD-644064EB0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FE676-4579-4357-B210-BC91061E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3D3F9-A99E-4D44-AE3C-4473510C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2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5192-24F4-4827-8BEE-814E9242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3711-A524-4809-8894-0EE5824B9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29D2A-506D-445A-8DAF-07271B02E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D1565-0914-4BB1-B70B-937DA7D9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DD9C0-4AD4-4035-8326-701C4606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245EC-D881-4952-B1AD-1D11D99D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694-9E25-40D7-89A6-6D923B3B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63015-363B-4EB3-8046-F466810E4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78D0-A3AE-4123-A310-5D887C375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A843B-0C26-4D6A-9A06-A0EB11484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5554D-1318-48D1-BDBB-EF7C61584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E50AF-73CB-4823-9FE2-4EFE7B54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673E4-6F3A-4646-BEA2-E2BA2E8B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DE47A-1ED5-4A8A-98BF-DDC8AD14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7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E52C-599C-4F1D-9279-191F03AA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88DBD-49FD-403D-B3BA-6199652C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3E2A4-7516-4E36-A5DC-CF479082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41C1E-4C47-4E3D-8027-8425DFF9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76864-F012-4A3D-B227-4D97CD94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6192A-79E8-4466-A17F-FA2931B1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9A87B-C20B-4CC2-B91C-0E5C2FA2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6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A5AD-C696-4321-B1E2-1EF59880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0BF4-7655-465C-96D2-3E28E7755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04053-DF30-4A45-A122-DCA7006BC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5B918-F80D-4ACF-AEA9-80B89B5E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EA6C6-0BE4-4190-9DD8-5A4DF57D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5004D-4E73-4C1E-8D4D-062D6D9A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2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F9F1-FA4B-4C23-B59B-3CC8E36E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C1900-DAD1-4575-8116-95D4E7034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7B255-9DD3-419D-BC2C-D69C80374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E4EA6-3CC0-4788-AA58-4EF6689A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DD284-5F62-42D1-9368-3E5F07FC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D4A51-9CDA-4E8B-8560-8BFE97AA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4E516-CFDA-45D5-841C-FE61BC7F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321A5-6931-47FA-B280-739E49EDD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B44CF-65F8-4EB6-B3B6-BE17F6101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677A-B941-4072-94BE-07CC422BCF92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D0EF5-470D-40C7-9831-A7A3D01A2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D1EAD-11D2-4021-B753-D4DD29D52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CA115-7F6A-4087-A5A8-8B801A7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685800" ty="0" sx="100000" sy="100000" flip="x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7F9455C-D099-4498-87BB-9BC3FC11BCAE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C56C726-5A14-4053-9865-EC50CE8ED259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C57FC1F-13A4-4E6D-A8D0-F2B086556021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1A49AC-DB95-4BD0-948B-6D217AF7F93B}"/>
              </a:ext>
            </a:extLst>
          </p:cNvPr>
          <p:cNvSpPr txBox="1">
            <a:spLocks/>
          </p:cNvSpPr>
          <p:nvPr/>
        </p:nvSpPr>
        <p:spPr>
          <a:xfrm>
            <a:off x="1704350" y="619710"/>
            <a:ext cx="11440150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nstantia" panose="02030602050306030303" pitchFamily="18" charset="0"/>
              </a:rPr>
              <a:t>Predicting New Listing Price at Airbnb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021659-294B-40F2-A66C-09A0778B6DD5}"/>
              </a:ext>
            </a:extLst>
          </p:cNvPr>
          <p:cNvSpPr txBox="1">
            <a:spLocks/>
          </p:cNvSpPr>
          <p:nvPr/>
        </p:nvSpPr>
        <p:spPr>
          <a:xfrm>
            <a:off x="1715108" y="2390114"/>
            <a:ext cx="4897014" cy="18508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onstantia" panose="02030602050306030303" pitchFamily="18" charset="0"/>
              </a:rPr>
              <a:t>Group 5    </a:t>
            </a:r>
            <a:r>
              <a:rPr lang="en-US" sz="2800" dirty="0">
                <a:solidFill>
                  <a:srgbClr val="FF5A5F"/>
                </a:solidFill>
                <a:latin typeface="Constantia" panose="02030602050306030303" pitchFamily="18" charset="0"/>
              </a:rPr>
              <a:t>High Five A++</a:t>
            </a:r>
          </a:p>
          <a:p>
            <a:endParaRPr lang="en-US" sz="2800" dirty="0">
              <a:latin typeface="Constantia" panose="02030602050306030303" pitchFamily="18" charset="0"/>
            </a:endParaRPr>
          </a:p>
          <a:p>
            <a:r>
              <a:rPr lang="en-US" sz="2400" dirty="0">
                <a:solidFill>
                  <a:srgbClr val="464646"/>
                </a:solidFill>
                <a:latin typeface="Constantia" panose="02030602050306030303" pitchFamily="18" charset="0"/>
              </a:rPr>
              <a:t>Abhishek Saha    Sameen Haroon </a:t>
            </a:r>
          </a:p>
          <a:p>
            <a:r>
              <a:rPr lang="en-US" sz="2400" dirty="0">
                <a:solidFill>
                  <a:srgbClr val="464646"/>
                </a:solidFill>
                <a:latin typeface="Constantia" panose="02030602050306030303" pitchFamily="18" charset="0"/>
              </a:rPr>
              <a:t>Sharon Xu      	     Zeyu Zhu</a:t>
            </a:r>
          </a:p>
        </p:txBody>
      </p:sp>
    </p:spTree>
    <p:extLst>
      <p:ext uri="{BB962C8B-B14F-4D97-AF65-F5344CB8AC3E}">
        <p14:creationId xmlns:p14="http://schemas.microsoft.com/office/powerpoint/2010/main" val="332077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55368" y="481261"/>
            <a:ext cx="9288882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Final model evaluation indicates there may be room for further feature inclusion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771915-5B1A-4FD1-8F44-38DA4A2EB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280563"/>
              </p:ext>
            </p:extLst>
          </p:nvPr>
        </p:nvGraphicFramePr>
        <p:xfrm>
          <a:off x="834772" y="1748246"/>
          <a:ext cx="692722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4BE7A61-2624-4D21-AB78-1C0A567B9E73}"/>
              </a:ext>
            </a:extLst>
          </p:cNvPr>
          <p:cNvSpPr/>
          <p:nvPr/>
        </p:nvSpPr>
        <p:spPr>
          <a:xfrm rot="5400000">
            <a:off x="6746170" y="3669259"/>
            <a:ext cx="3682998" cy="7386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CB570-07EC-4232-9C76-136050BBE0AA}"/>
              </a:ext>
            </a:extLst>
          </p:cNvPr>
          <p:cNvSpPr txBox="1"/>
          <p:nvPr/>
        </p:nvSpPr>
        <p:spPr>
          <a:xfrm>
            <a:off x="9019605" y="1826559"/>
            <a:ext cx="25301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Takeaways:</a:t>
            </a:r>
          </a:p>
          <a:p>
            <a:endParaRPr lang="en-US" sz="1600" dirty="0">
              <a:latin typeface="Constantia" panose="020306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There are still important features that are excluded from our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onstantia" panose="020306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Additional iterations that encompass these features can improve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Constantia" panose="020306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There will always be variables that influence optimal price but are collected later e.g.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onstantia" panose="020306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665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55366" y="481261"/>
            <a:ext cx="8926933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Ultimately, accurately predicting new listing price can unlock substantial business value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216CA-4A3B-4515-A1A2-EBE2FBAE79BC}"/>
              </a:ext>
            </a:extLst>
          </p:cNvPr>
          <p:cNvSpPr txBox="1"/>
          <p:nvPr/>
        </p:nvSpPr>
        <p:spPr>
          <a:xfrm>
            <a:off x="1472612" y="1762880"/>
            <a:ext cx="297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The business use-case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E2ADA-091A-4E87-A701-3987DE14D7A4}"/>
              </a:ext>
            </a:extLst>
          </p:cNvPr>
          <p:cNvSpPr txBox="1"/>
          <p:nvPr/>
        </p:nvSpPr>
        <p:spPr>
          <a:xfrm>
            <a:off x="7760351" y="1762880"/>
            <a:ext cx="2598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Why it matters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9DCB8F-08CE-47FC-A19D-420BC806C7C6}"/>
              </a:ext>
            </a:extLst>
          </p:cNvPr>
          <p:cNvSpPr/>
          <p:nvPr/>
        </p:nvSpPr>
        <p:spPr>
          <a:xfrm>
            <a:off x="772987" y="2344720"/>
            <a:ext cx="4577223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For new listers, </a:t>
            </a:r>
            <a:r>
              <a:rPr lang="en-US" sz="1600" b="1" dirty="0">
                <a:latin typeface="Constantia" panose="02030602050306030303" pitchFamily="18" charset="0"/>
              </a:rPr>
              <a:t>starting off </a:t>
            </a:r>
            <a:r>
              <a:rPr lang="en-US" sz="1600" dirty="0">
                <a:latin typeface="Constantia" panose="02030602050306030303" pitchFamily="18" charset="0"/>
              </a:rPr>
              <a:t>with the right price is critical to early success. This model will </a:t>
            </a:r>
            <a:r>
              <a:rPr lang="en-US" altLang="ko-KR" sz="1600" dirty="0"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compares available features with historical data to suggest a price for the listing.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Using the suggested price from the model, new listers are more likely to set the </a:t>
            </a:r>
            <a:r>
              <a:rPr lang="en-US" sz="1600" b="1" dirty="0">
                <a:latin typeface="Constantia" panose="02030602050306030303" pitchFamily="18" charset="0"/>
              </a:rPr>
              <a:t>price in the right range</a:t>
            </a:r>
            <a:r>
              <a:rPr lang="en-US" sz="1600" dirty="0">
                <a:latin typeface="Constantia" panose="02030602050306030303" pitchFamily="18" charset="0"/>
              </a:rPr>
              <a:t>, thus: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Constantia" panose="0203060205030603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Listers maximize revenue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Airbnb can better forecast revenue 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More broadly, price optimization can be further used to </a:t>
            </a:r>
            <a:r>
              <a:rPr lang="en-US" sz="1600" b="1" dirty="0">
                <a:latin typeface="Constantia" panose="02030602050306030303" pitchFamily="18" charset="0"/>
              </a:rPr>
              <a:t>adapt listing prices over time </a:t>
            </a:r>
            <a:r>
              <a:rPr lang="en-US" sz="1600" dirty="0">
                <a:latin typeface="Constantia" panose="02030602050306030303" pitchFamily="18" charset="0"/>
              </a:rPr>
              <a:t>e.g. help owners price based on seasonal demand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C30E20-D402-4711-9865-15AABB3400EF}"/>
              </a:ext>
            </a:extLst>
          </p:cNvPr>
          <p:cNvSpPr/>
          <p:nvPr/>
        </p:nvSpPr>
        <p:spPr>
          <a:xfrm>
            <a:off x="6443202" y="2344720"/>
            <a:ext cx="457722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tantia" panose="02030602050306030303" pitchFamily="18" charset="0"/>
              </a:rPr>
              <a:t>In the absence of optimal pricing, two scenarios can occur:</a:t>
            </a:r>
          </a:p>
          <a:p>
            <a:r>
              <a:rPr lang="en-US" sz="1600" dirty="0">
                <a:latin typeface="Constantia" panose="02030602050306030303" pitchFamily="18" charset="0"/>
              </a:rPr>
              <a:t>        Over-priced listings: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Few early rentals: </a:t>
            </a:r>
            <a:r>
              <a:rPr lang="en-US" sz="1600" b="1" dirty="0">
                <a:latin typeface="Constantia" panose="02030602050306030303" pitchFamily="18" charset="0"/>
              </a:rPr>
              <a:t>Lost 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Those who rent tend to leave bad reviews. This has a huge negative impact on the chance of further rentals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Owner suffers, as does Airbnb revenue stream</a:t>
            </a:r>
          </a:p>
          <a:p>
            <a:r>
              <a:rPr lang="en-US" sz="1600" dirty="0">
                <a:latin typeface="Constantia" panose="02030602050306030303" pitchFamily="18" charset="0"/>
              </a:rPr>
              <a:t>       </a:t>
            </a:r>
          </a:p>
          <a:p>
            <a:r>
              <a:rPr lang="en-US" sz="1600" dirty="0">
                <a:latin typeface="Constantia" panose="02030602050306030303" pitchFamily="18" charset="0"/>
              </a:rPr>
              <a:t>       Under-priced listings: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tantia" panose="02030602050306030303" pitchFamily="18" charset="0"/>
              </a:rPr>
              <a:t>Losing out on potential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onstantia" panose="02030602050306030303" pitchFamily="18" charset="0"/>
              </a:rPr>
              <a:t>May hurt other Airbnb listings </a:t>
            </a:r>
            <a:r>
              <a:rPr lang="en-US" sz="1600" dirty="0">
                <a:latin typeface="Constantia" panose="02030602050306030303" pitchFamily="18" charset="0"/>
              </a:rPr>
              <a:t>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6D0F8-650F-4EC0-9F65-8C386B1A978E}"/>
              </a:ext>
            </a:extLst>
          </p:cNvPr>
          <p:cNvSpPr/>
          <p:nvPr/>
        </p:nvSpPr>
        <p:spPr>
          <a:xfrm>
            <a:off x="890127" y="2229839"/>
            <a:ext cx="4480259" cy="48032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544A5A-9A7E-4523-88EB-A8052797D3DB}"/>
              </a:ext>
            </a:extLst>
          </p:cNvPr>
          <p:cNvSpPr/>
          <p:nvPr/>
        </p:nvSpPr>
        <p:spPr>
          <a:xfrm>
            <a:off x="6443202" y="2229839"/>
            <a:ext cx="4480259" cy="48032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7" y="488181"/>
            <a:ext cx="9063457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However, there are some additional considerations to keep in mind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C94A5-D2B6-4A1D-B9B6-945E102F30D5}"/>
              </a:ext>
            </a:extLst>
          </p:cNvPr>
          <p:cNvSpPr/>
          <p:nvPr/>
        </p:nvSpPr>
        <p:spPr>
          <a:xfrm>
            <a:off x="6364942" y="2723937"/>
            <a:ext cx="3153600" cy="31873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Ethical considerations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Future models could lead to 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rice discrimination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based on data on the host or guest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Consistently over-priced predictions can potentially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drive up real estate prices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34A8A-C611-4623-8E4A-9A17F6CF510A}"/>
              </a:ext>
            </a:extLst>
          </p:cNvPr>
          <p:cNvSpPr/>
          <p:nvPr/>
        </p:nvSpPr>
        <p:spPr>
          <a:xfrm>
            <a:off x="2476278" y="2723937"/>
            <a:ext cx="3154314" cy="31873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Deployment considerations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Hosts may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not provide adequate features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 to accurately estimate the price, failing to capture rental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onstantia" panose="02030602050306030303" pitchFamily="18" charset="0"/>
              <a:ea typeface="Tahoma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These can be reduced by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choosing top 5-6 high impact features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 and making them mandatory for hosts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71B258-BCD8-4835-AC7B-3D57207351D6}"/>
              </a:ext>
            </a:extLst>
          </p:cNvPr>
          <p:cNvGrpSpPr/>
          <p:nvPr/>
        </p:nvGrpSpPr>
        <p:grpSpPr>
          <a:xfrm>
            <a:off x="3442414" y="1826005"/>
            <a:ext cx="1226931" cy="1226931"/>
            <a:chOff x="938800" y="2303770"/>
            <a:chExt cx="1106899" cy="1106899"/>
          </a:xfrm>
          <a:solidFill>
            <a:srgbClr val="00D1C1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5E59DD-8BCA-409A-BCD9-04021C2842ED}"/>
                </a:ext>
              </a:extLst>
            </p:cNvPr>
            <p:cNvSpPr/>
            <p:nvPr/>
          </p:nvSpPr>
          <p:spPr>
            <a:xfrm>
              <a:off x="938800" y="2303770"/>
              <a:ext cx="1106899" cy="1106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1DEC8E6-2C2B-4C66-A8DE-5734A6952BD8}"/>
                </a:ext>
              </a:extLst>
            </p:cNvPr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grpFill/>
          </p:grpSpPr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E43F40DC-281F-4570-A11E-611AF749C5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Rectangle 7">
                <a:extLst>
                  <a:ext uri="{FF2B5EF4-FFF2-40B4-BE49-F238E27FC236}">
                    <a16:creationId xmlns:a16="http://schemas.microsoft.com/office/drawing/2014/main" id="{5103C3C8-D37C-4704-911C-71015C419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577C52AD-F406-4B80-BB01-D03214E5D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329F162A-05E2-4A12-9DB2-04AAB185B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Rectangle 10">
                <a:extLst>
                  <a:ext uri="{FF2B5EF4-FFF2-40B4-BE49-F238E27FC236}">
                    <a16:creationId xmlns:a16="http://schemas.microsoft.com/office/drawing/2014/main" id="{0324E3E3-2DC9-4963-9A0F-2FC3B9FBF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Rectangle 11">
                <a:extLst>
                  <a:ext uri="{FF2B5EF4-FFF2-40B4-BE49-F238E27FC236}">
                    <a16:creationId xmlns:a16="http://schemas.microsoft.com/office/drawing/2014/main" id="{6685E14E-7D37-448B-A302-74FCF2615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5C2AFC03-9C9A-4E1B-B59E-E137C53F5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BAA9E5BA-BA8A-4E79-A528-AF2609312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BE0EB669-8FFB-449E-A37D-B535CE832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A8511C80-29FB-40F7-A43B-29DA5443F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B7AE945-C2F0-46D2-ACB5-275C61222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79"/>
          <a:stretch/>
        </p:blipFill>
        <p:spPr>
          <a:xfrm>
            <a:off x="3449979" y="1813304"/>
            <a:ext cx="1243467" cy="94156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022B1A-EB41-4016-8021-0D659C485414}"/>
              </a:ext>
            </a:extLst>
          </p:cNvPr>
          <p:cNvGrpSpPr/>
          <p:nvPr/>
        </p:nvGrpSpPr>
        <p:grpSpPr>
          <a:xfrm>
            <a:off x="7232648" y="1838543"/>
            <a:ext cx="1226931" cy="1226931"/>
            <a:chOff x="6778522" y="1472781"/>
            <a:chExt cx="1226931" cy="122693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224F843-4FE4-483D-A01D-59914D62BB3C}"/>
                </a:ext>
              </a:extLst>
            </p:cNvPr>
            <p:cNvGrpSpPr/>
            <p:nvPr/>
          </p:nvGrpSpPr>
          <p:grpSpPr>
            <a:xfrm>
              <a:off x="6778522" y="1472781"/>
              <a:ext cx="1226931" cy="1226931"/>
              <a:chOff x="938800" y="2303770"/>
              <a:chExt cx="1106899" cy="1106899"/>
            </a:xfrm>
            <a:solidFill>
              <a:srgbClr val="FFB400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7EC66B-EFC3-4BE4-AA7F-F6B5D7150828}"/>
                  </a:ext>
                </a:extLst>
              </p:cNvPr>
              <p:cNvSpPr/>
              <p:nvPr/>
            </p:nvSpPr>
            <p:spPr>
              <a:xfrm>
                <a:off x="938800" y="2303770"/>
                <a:ext cx="1106899" cy="11068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0E25E7B-BCC6-4393-B10F-455941A11250}"/>
                  </a:ext>
                </a:extLst>
              </p:cNvPr>
              <p:cNvGrpSpPr/>
              <p:nvPr/>
            </p:nvGrpSpPr>
            <p:grpSpPr>
              <a:xfrm>
                <a:off x="1232554" y="2561215"/>
                <a:ext cx="519393" cy="592010"/>
                <a:chOff x="4021138" y="1814513"/>
                <a:chExt cx="669925" cy="763588"/>
              </a:xfrm>
              <a:grpFill/>
            </p:grpSpPr>
            <p:sp>
              <p:nvSpPr>
                <p:cNvPr id="77" name="Freeform 6">
                  <a:extLst>
                    <a:ext uri="{FF2B5EF4-FFF2-40B4-BE49-F238E27FC236}">
                      <a16:creationId xmlns:a16="http://schemas.microsoft.com/office/drawing/2014/main" id="{806DAB1E-3B1C-4E7B-B85A-27FD35357C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Rectangle 7">
                  <a:extLst>
                    <a:ext uri="{FF2B5EF4-FFF2-40B4-BE49-F238E27FC236}">
                      <a16:creationId xmlns:a16="http://schemas.microsoft.com/office/drawing/2014/main" id="{E2A91743-BCC6-4212-94AA-8681304FA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Freeform 8">
                  <a:extLst>
                    <a:ext uri="{FF2B5EF4-FFF2-40B4-BE49-F238E27FC236}">
                      <a16:creationId xmlns:a16="http://schemas.microsoft.com/office/drawing/2014/main" id="{9F0762EB-DC29-428D-AC0A-F665C41DB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BCB81C1A-BC4B-4803-A761-22E9F98D5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Rectangle 10">
                  <a:extLst>
                    <a:ext uri="{FF2B5EF4-FFF2-40B4-BE49-F238E27FC236}">
                      <a16:creationId xmlns:a16="http://schemas.microsoft.com/office/drawing/2014/main" id="{BD824CC3-152F-45EC-8815-07F4FBE74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Rectangle 11">
                  <a:extLst>
                    <a:ext uri="{FF2B5EF4-FFF2-40B4-BE49-F238E27FC236}">
                      <a16:creationId xmlns:a16="http://schemas.microsoft.com/office/drawing/2014/main" id="{4F360EFD-FB09-4B66-ACF2-76F67878F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12">
                  <a:extLst>
                    <a:ext uri="{FF2B5EF4-FFF2-40B4-BE49-F238E27FC236}">
                      <a16:creationId xmlns:a16="http://schemas.microsoft.com/office/drawing/2014/main" id="{FA2D1AF6-735F-4054-BD9D-9C9102B34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13">
                  <a:extLst>
                    <a:ext uri="{FF2B5EF4-FFF2-40B4-BE49-F238E27FC236}">
                      <a16:creationId xmlns:a16="http://schemas.microsoft.com/office/drawing/2014/main" id="{2D8C8F1E-B2AA-463F-A501-56760C202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14">
                  <a:extLst>
                    <a:ext uri="{FF2B5EF4-FFF2-40B4-BE49-F238E27FC236}">
                      <a16:creationId xmlns:a16="http://schemas.microsoft.com/office/drawing/2014/main" id="{25FCAC71-2675-4B38-8C1A-B1C6E01EF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A2267C66-BB80-4E80-B38B-595EA268D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0CF6BD36-AAA5-40B3-878E-775B9F8E9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91"/>
            <a:stretch/>
          </p:blipFill>
          <p:spPr>
            <a:xfrm>
              <a:off x="6832533" y="1650188"/>
              <a:ext cx="1147520" cy="976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711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527261" y="1814999"/>
            <a:ext cx="9063457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onstantia" panose="02030602050306030303" pitchFamily="18" charset="0"/>
              </a:rPr>
              <a:t>Thank you!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19557" y="-285847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3337599" y="-285849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EF2346C-04B9-417B-BE0A-667D79EAE61F}"/>
              </a:ext>
            </a:extLst>
          </p:cNvPr>
          <p:cNvSpPr txBox="1">
            <a:spLocks/>
          </p:cNvSpPr>
          <p:nvPr/>
        </p:nvSpPr>
        <p:spPr>
          <a:xfrm>
            <a:off x="2265447" y="2700127"/>
            <a:ext cx="7587083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Constantia" panose="02030602050306030303" pitchFamily="18" charset="0"/>
              </a:rPr>
              <a:t>Questions?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F6241386-D90B-45C2-90DF-F2F716B90E7B}"/>
              </a:ext>
            </a:extLst>
          </p:cNvPr>
          <p:cNvSpPr/>
          <p:nvPr/>
        </p:nvSpPr>
        <p:spPr>
          <a:xfrm>
            <a:off x="845601" y="-285847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4EDC9FF7-91CE-4B14-A83A-E2447B193621}"/>
              </a:ext>
            </a:extLst>
          </p:cNvPr>
          <p:cNvSpPr/>
          <p:nvPr/>
        </p:nvSpPr>
        <p:spPr>
          <a:xfrm>
            <a:off x="1671645" y="-285847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7DDA9455-4C81-4D95-8444-58F40415ACBE}"/>
              </a:ext>
            </a:extLst>
          </p:cNvPr>
          <p:cNvSpPr/>
          <p:nvPr/>
        </p:nvSpPr>
        <p:spPr>
          <a:xfrm>
            <a:off x="2511555" y="-285848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F6B69ECC-3D2C-4038-B3EE-06F72319BAC9}"/>
              </a:ext>
            </a:extLst>
          </p:cNvPr>
          <p:cNvSpPr/>
          <p:nvPr/>
        </p:nvSpPr>
        <p:spPr>
          <a:xfrm>
            <a:off x="8047914" y="6303448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56DDD8AA-F02A-45FD-AE3D-7E1D8B5537FB}"/>
              </a:ext>
            </a:extLst>
          </p:cNvPr>
          <p:cNvSpPr/>
          <p:nvPr/>
        </p:nvSpPr>
        <p:spPr>
          <a:xfrm>
            <a:off x="11365956" y="6303446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2D3E9957-44AD-4227-BECE-E752CEFC6E6C}"/>
              </a:ext>
            </a:extLst>
          </p:cNvPr>
          <p:cNvSpPr/>
          <p:nvPr/>
        </p:nvSpPr>
        <p:spPr>
          <a:xfrm>
            <a:off x="8873958" y="6303448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3B2D119-B54A-48EB-958D-E03F94E41F37}"/>
              </a:ext>
            </a:extLst>
          </p:cNvPr>
          <p:cNvSpPr/>
          <p:nvPr/>
        </p:nvSpPr>
        <p:spPr>
          <a:xfrm>
            <a:off x="9700002" y="6303448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5C296A8C-AB90-43CF-9406-0E3F68B18A21}"/>
              </a:ext>
            </a:extLst>
          </p:cNvPr>
          <p:cNvSpPr/>
          <p:nvPr/>
        </p:nvSpPr>
        <p:spPr>
          <a:xfrm>
            <a:off x="10539912" y="6303447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80E70-F9DD-432B-807C-107B2316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5A5F"/>
              </a:clrFrom>
              <a:clrTo>
                <a:srgbClr val="FF5A5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25" y="4134304"/>
            <a:ext cx="5350325" cy="22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1: Data exploration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0A06-7123-4F1F-82A2-69B95F3D3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960"/>
          <a:stretch/>
        </p:blipFill>
        <p:spPr>
          <a:xfrm>
            <a:off x="1452623" y="1475322"/>
            <a:ext cx="9589927" cy="5097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293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2: Distribution of price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0A06-7123-4F1F-82A2-69B95F3D3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76" y="1475322"/>
            <a:ext cx="8182420" cy="5097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178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9641568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3: Distribution of log(price) shows a normal distribution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0A06-7123-4F1F-82A2-69B95F3D3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5" y="1475322"/>
            <a:ext cx="8057242" cy="5097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758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4: Original features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D86BA-440A-4A79-AFB4-16E704C215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1286" y="1482212"/>
          <a:ext cx="9849808" cy="5032112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3274870">
                  <a:extLst>
                    <a:ext uri="{9D8B030D-6E8A-4147-A177-3AD203B41FA5}">
                      <a16:colId xmlns:a16="http://schemas.microsoft.com/office/drawing/2014/main" val="1288731147"/>
                    </a:ext>
                  </a:extLst>
                </a:gridCol>
                <a:gridCol w="2241681">
                  <a:extLst>
                    <a:ext uri="{9D8B030D-6E8A-4147-A177-3AD203B41FA5}">
                      <a16:colId xmlns:a16="http://schemas.microsoft.com/office/drawing/2014/main" val="1131725194"/>
                    </a:ext>
                  </a:extLst>
                </a:gridCol>
                <a:gridCol w="4333257">
                  <a:extLst>
                    <a:ext uri="{9D8B030D-6E8A-4147-A177-3AD203B41FA5}">
                      <a16:colId xmlns:a16="http://schemas.microsoft.com/office/drawing/2014/main" val="299369862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Variable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Type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Notice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28789711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property_type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categorical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61713273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room_type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categorical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4890420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Constantia" panose="02030602050306030303" pitchFamily="18" charset="0"/>
                        </a:rPr>
                        <a:t>amenities</a:t>
                      </a:r>
                      <a:endParaRPr lang="en-US" sz="1150" dirty="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0213479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accommodates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Integer;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9063729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Constantia" panose="02030602050306030303" pitchFamily="18" charset="0"/>
                        </a:rPr>
                        <a:t>bathrooms</a:t>
                      </a:r>
                      <a:endParaRPr lang="en-US" sz="1150" dirty="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Float; numeric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18820827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bed_type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categorical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91578888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cancellation_policy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categorical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4945284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 err="1">
                          <a:effectLst/>
                          <a:latin typeface="Constantia" panose="02030602050306030303" pitchFamily="18" charset="0"/>
                        </a:rPr>
                        <a:t>cleaning_fee</a:t>
                      </a:r>
                      <a:endParaRPr lang="en-US" sz="1150" dirty="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Boolean; binary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7930921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city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categorical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85833784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description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string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37583129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 err="1">
                          <a:effectLst/>
                          <a:latin typeface="Constantia" panose="02030602050306030303" pitchFamily="18" charset="0"/>
                        </a:rPr>
                        <a:t>first_review</a:t>
                      </a:r>
                      <a:endParaRPr lang="en-US" sz="1150" dirty="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date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85652959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host_has_profile_pic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binary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68528445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host_identity_verified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binary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749175606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host_response_rate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string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NA; can be transformed to float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64404898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host_since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date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8456619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instant_bookable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binary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Can be transformed to boolean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345228535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last_review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date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18931833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latitude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Float;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63855733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longitude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Float;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04035973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name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string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378141318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neighbourhood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categorical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385433335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number_of_reviews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Integer;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612867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review_scores_rating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Float;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176105664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thumbnail_url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string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428847245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zipcode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Object; string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3136065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bedrooms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Float;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227579445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beds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Constantia" panose="02030602050306030303" pitchFamily="18" charset="0"/>
                        </a:rPr>
                        <a:t>Float; numerical</a:t>
                      </a:r>
                      <a:endParaRPr lang="en-US" sz="115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Constantia" panose="02030602050306030303" pitchFamily="18" charset="0"/>
                        </a:rPr>
                        <a:t>Contains NA</a:t>
                      </a:r>
                      <a:endParaRPr lang="en-US" sz="1150" dirty="0">
                        <a:effectLst/>
                        <a:latin typeface="Constantia" panose="02030602050306030303" pitchFamily="18" charset="0"/>
                        <a:ea typeface="SimSun" panose="02010600030101010101" pitchFamily="2" charset="-122"/>
                      </a:endParaRPr>
                    </a:p>
                  </a:txBody>
                  <a:tcPr marL="56267" marR="56267" marT="0" marB="0"/>
                </a:tc>
                <a:extLst>
                  <a:ext uri="{0D108BD9-81ED-4DB2-BD59-A6C34878D82A}">
                    <a16:rowId xmlns:a16="http://schemas.microsoft.com/office/drawing/2014/main" val="46790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16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5: Drop unnecessary features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7C8A2-1646-4304-B4FF-155DE962B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8" y="1472824"/>
            <a:ext cx="9925593" cy="4508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767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9529054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6: No value gained from numeric variables transformation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E46B2-25A1-482A-B8F9-B8AC7A19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78" y="1950607"/>
            <a:ext cx="4972599" cy="3331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07146-2175-448D-820E-7E44CF432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39" y="1950607"/>
            <a:ext cx="4476714" cy="3331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35AC8-6794-43EC-B34D-4F94E36A899F}"/>
              </a:ext>
            </a:extLst>
          </p:cNvPr>
          <p:cNvSpPr txBox="1"/>
          <p:nvPr/>
        </p:nvSpPr>
        <p:spPr>
          <a:xfrm>
            <a:off x="1031768" y="1765941"/>
            <a:ext cx="450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Original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51409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9" y="492661"/>
            <a:ext cx="9721951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Goal: Help Airbnb recommend prices for new listings using machine learning techniques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BD774-4D1C-45E0-BE03-72AEB21719DE}"/>
              </a:ext>
            </a:extLst>
          </p:cNvPr>
          <p:cNvSpPr/>
          <p:nvPr/>
        </p:nvSpPr>
        <p:spPr>
          <a:xfrm>
            <a:off x="1279864" y="2515577"/>
            <a:ext cx="301752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Airbnb is an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online marketplace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&amp; hospitality services company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Serves as broker for transactions on its business platform and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earns through commission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Primary revenue stream has traditionally been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real estate listings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79E398-C00B-4463-B87C-CBAF8B4F60C8}"/>
              </a:ext>
            </a:extLst>
          </p:cNvPr>
          <p:cNvGrpSpPr/>
          <p:nvPr/>
        </p:nvGrpSpPr>
        <p:grpSpPr>
          <a:xfrm>
            <a:off x="1886719" y="1606112"/>
            <a:ext cx="1803811" cy="1352858"/>
            <a:chOff x="1893986" y="1637814"/>
            <a:chExt cx="1803811" cy="13528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048DC4-4D09-435A-90A3-7C347856383E}"/>
                </a:ext>
              </a:extLst>
            </p:cNvPr>
            <p:cNvGrpSpPr/>
            <p:nvPr/>
          </p:nvGrpSpPr>
          <p:grpSpPr>
            <a:xfrm>
              <a:off x="2176968" y="1692262"/>
              <a:ext cx="1226931" cy="1226931"/>
              <a:chOff x="938800" y="2303770"/>
              <a:chExt cx="1106899" cy="1106899"/>
            </a:xfrm>
            <a:solidFill>
              <a:srgbClr val="00D1C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C3A3CE6-E3CF-4706-904B-57099F0FFDDB}"/>
                  </a:ext>
                </a:extLst>
              </p:cNvPr>
              <p:cNvSpPr/>
              <p:nvPr/>
            </p:nvSpPr>
            <p:spPr>
              <a:xfrm>
                <a:off x="938800" y="2303770"/>
                <a:ext cx="1106899" cy="11068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3123EEE-1437-4DA4-AAF6-9963A697E3ED}"/>
                  </a:ext>
                </a:extLst>
              </p:cNvPr>
              <p:cNvGrpSpPr/>
              <p:nvPr/>
            </p:nvGrpSpPr>
            <p:grpSpPr>
              <a:xfrm>
                <a:off x="1232554" y="2561215"/>
                <a:ext cx="519393" cy="592010"/>
                <a:chOff x="4021138" y="1814513"/>
                <a:chExt cx="669925" cy="763588"/>
              </a:xfrm>
              <a:grpFill/>
            </p:grpSpPr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36C26646-37BA-4CDA-9369-673BE559BF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7DBB3F6B-A35D-4A1A-A1B6-13143AF10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8">
                  <a:extLst>
                    <a:ext uri="{FF2B5EF4-FFF2-40B4-BE49-F238E27FC236}">
                      <a16:creationId xmlns:a16="http://schemas.microsoft.com/office/drawing/2014/main" id="{10BB2095-E9A6-4A71-ADEB-7B1B88CC4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91F52377-B6CF-411A-B3BB-D9EC018C2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4" name="Rectangle 10">
                  <a:extLst>
                    <a:ext uri="{FF2B5EF4-FFF2-40B4-BE49-F238E27FC236}">
                      <a16:creationId xmlns:a16="http://schemas.microsoft.com/office/drawing/2014/main" id="{921F5762-476C-4D52-BD4E-86F18904E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5" name="Rectangle 11">
                  <a:extLst>
                    <a:ext uri="{FF2B5EF4-FFF2-40B4-BE49-F238E27FC236}">
                      <a16:creationId xmlns:a16="http://schemas.microsoft.com/office/drawing/2014/main" id="{F1528FCA-4AB9-41E2-9E1F-C6DF78D12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73153D84-4722-4071-A062-448509DC5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B8F98E11-212C-460E-AECD-34662438A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C7AFB9F6-F358-4F0F-B388-9CB328988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236AC0BA-B070-48E9-81E1-0621896F7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DDC04C-18FA-4402-875B-C73B5157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3986" y="1637814"/>
              <a:ext cx="1803811" cy="1352858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2C5FDDF-2FCF-4E68-845C-458FE5A08224}"/>
              </a:ext>
            </a:extLst>
          </p:cNvPr>
          <p:cNvSpPr/>
          <p:nvPr/>
        </p:nvSpPr>
        <p:spPr>
          <a:xfrm>
            <a:off x="4587240" y="2518713"/>
            <a:ext cx="301752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Listing price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is a major factor in a guest’s decision to rent, and is dependent on multiple attributes.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Accurate price prediction can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prevent business loss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from both high and low prices.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This can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increase revenue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for the listing owner and commission for Airbnb.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E6BFF3-F5E8-4A16-8494-B0AB9B687FFF}"/>
              </a:ext>
            </a:extLst>
          </p:cNvPr>
          <p:cNvGrpSpPr/>
          <p:nvPr/>
        </p:nvGrpSpPr>
        <p:grpSpPr>
          <a:xfrm>
            <a:off x="5461389" y="1660560"/>
            <a:ext cx="1269223" cy="1226931"/>
            <a:chOff x="5485599" y="1692262"/>
            <a:chExt cx="1269223" cy="12269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1A40374-2298-4FA4-B0C9-D841D992EAD0}"/>
                </a:ext>
              </a:extLst>
            </p:cNvPr>
            <p:cNvGrpSpPr/>
            <p:nvPr/>
          </p:nvGrpSpPr>
          <p:grpSpPr>
            <a:xfrm>
              <a:off x="5485599" y="1692262"/>
              <a:ext cx="1226931" cy="1226931"/>
              <a:chOff x="938800" y="2303770"/>
              <a:chExt cx="1106899" cy="1106899"/>
            </a:xfrm>
            <a:solidFill>
              <a:srgbClr val="FF5A5F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28534D1-8374-46DD-B1B4-EA517386DF53}"/>
                  </a:ext>
                </a:extLst>
              </p:cNvPr>
              <p:cNvSpPr/>
              <p:nvPr/>
            </p:nvSpPr>
            <p:spPr>
              <a:xfrm>
                <a:off x="938800" y="2303770"/>
                <a:ext cx="1106899" cy="11068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42995DA-E2A4-4F60-BE6C-B39704B0D9BF}"/>
                  </a:ext>
                </a:extLst>
              </p:cNvPr>
              <p:cNvGrpSpPr/>
              <p:nvPr/>
            </p:nvGrpSpPr>
            <p:grpSpPr>
              <a:xfrm>
                <a:off x="1232554" y="2561215"/>
                <a:ext cx="519393" cy="592010"/>
                <a:chOff x="4021138" y="1814513"/>
                <a:chExt cx="669925" cy="763588"/>
              </a:xfrm>
              <a:grpFill/>
            </p:grpSpPr>
            <p:sp>
              <p:nvSpPr>
                <p:cNvPr id="27" name="Freeform 6">
                  <a:extLst>
                    <a:ext uri="{FF2B5EF4-FFF2-40B4-BE49-F238E27FC236}">
                      <a16:creationId xmlns:a16="http://schemas.microsoft.com/office/drawing/2014/main" id="{5DFB629F-5273-44BC-9A1E-BFF34B7E3E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Rectangle 7">
                  <a:extLst>
                    <a:ext uri="{FF2B5EF4-FFF2-40B4-BE49-F238E27FC236}">
                      <a16:creationId xmlns:a16="http://schemas.microsoft.com/office/drawing/2014/main" id="{73750B67-DA7C-493D-B6B3-784C6A6A5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8">
                  <a:extLst>
                    <a:ext uri="{FF2B5EF4-FFF2-40B4-BE49-F238E27FC236}">
                      <a16:creationId xmlns:a16="http://schemas.microsoft.com/office/drawing/2014/main" id="{8908AD31-8F6F-4C8A-A96F-C6AC3E0BE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84C55E92-DB37-4214-8BD4-0BE304574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Rectangle 10">
                  <a:extLst>
                    <a:ext uri="{FF2B5EF4-FFF2-40B4-BE49-F238E27FC236}">
                      <a16:creationId xmlns:a16="http://schemas.microsoft.com/office/drawing/2014/main" id="{B9461FD6-83DB-4DD7-860B-42AAB9D8F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Rectangle 11">
                  <a:extLst>
                    <a:ext uri="{FF2B5EF4-FFF2-40B4-BE49-F238E27FC236}">
                      <a16:creationId xmlns:a16="http://schemas.microsoft.com/office/drawing/2014/main" id="{88E643DB-56EB-4E3B-A3FA-3F7971BF0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12">
                  <a:extLst>
                    <a:ext uri="{FF2B5EF4-FFF2-40B4-BE49-F238E27FC236}">
                      <a16:creationId xmlns:a16="http://schemas.microsoft.com/office/drawing/2014/main" id="{70DF3114-FA28-4FEC-90F3-6DED269F59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13">
                  <a:extLst>
                    <a:ext uri="{FF2B5EF4-FFF2-40B4-BE49-F238E27FC236}">
                      <a16:creationId xmlns:a16="http://schemas.microsoft.com/office/drawing/2014/main" id="{1907D42D-E2DF-457D-B547-3748D8C47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D54ED495-B3FE-4770-BBFF-4EF244201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94EF7C75-4D69-4E52-B408-04767FE9F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2EB11C8-5F2D-4F6C-A918-14B7C4C8FC9F}"/>
                </a:ext>
              </a:extLst>
            </p:cNvPr>
            <p:cNvGrpSpPr/>
            <p:nvPr/>
          </p:nvGrpSpPr>
          <p:grpSpPr>
            <a:xfrm>
              <a:off x="5488327" y="1692262"/>
              <a:ext cx="1266495" cy="1226931"/>
              <a:chOff x="5488327" y="1692262"/>
              <a:chExt cx="1266495" cy="122693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1E54CE9-7E26-441A-82CA-3B005783DA2E}"/>
                  </a:ext>
                </a:extLst>
              </p:cNvPr>
              <p:cNvGrpSpPr/>
              <p:nvPr/>
            </p:nvGrpSpPr>
            <p:grpSpPr>
              <a:xfrm>
                <a:off x="5488327" y="1692262"/>
                <a:ext cx="1226931" cy="1226931"/>
                <a:chOff x="938800" y="2303770"/>
                <a:chExt cx="1106899" cy="1106899"/>
              </a:xfrm>
              <a:solidFill>
                <a:srgbClr val="00D1C1"/>
              </a:solidFill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72004C7-5DAF-4531-BC92-C3E54560E393}"/>
                    </a:ext>
                  </a:extLst>
                </p:cNvPr>
                <p:cNvSpPr/>
                <p:nvPr/>
              </p:nvSpPr>
              <p:spPr>
                <a:xfrm>
                  <a:off x="938800" y="2303770"/>
                  <a:ext cx="1106899" cy="11068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E7A5302-6A4B-4B6C-A859-F3CB8F84AF79}"/>
                    </a:ext>
                  </a:extLst>
                </p:cNvPr>
                <p:cNvGrpSpPr/>
                <p:nvPr/>
              </p:nvGrpSpPr>
              <p:grpSpPr>
                <a:xfrm>
                  <a:off x="1232554" y="2561215"/>
                  <a:ext cx="519393" cy="592010"/>
                  <a:chOff x="4021138" y="1814513"/>
                  <a:chExt cx="669925" cy="763588"/>
                </a:xfrm>
                <a:grpFill/>
              </p:grpSpPr>
              <p:sp>
                <p:nvSpPr>
                  <p:cNvPr id="72" name="Freeform 6">
                    <a:extLst>
                      <a:ext uri="{FF2B5EF4-FFF2-40B4-BE49-F238E27FC236}">
                        <a16:creationId xmlns:a16="http://schemas.microsoft.com/office/drawing/2014/main" id="{8FA01AFC-B0A0-4F41-B7E6-B9E2ED94A40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140200" y="1938338"/>
                    <a:ext cx="431800" cy="639763"/>
                  </a:xfrm>
                  <a:custGeom>
                    <a:avLst/>
                    <a:gdLst>
                      <a:gd name="T0" fmla="*/ 96 w 272"/>
                      <a:gd name="T1" fmla="*/ 7 h 403"/>
                      <a:gd name="T2" fmla="*/ 40 w 272"/>
                      <a:gd name="T3" fmla="*/ 40 h 403"/>
                      <a:gd name="T4" fmla="*/ 5 w 272"/>
                      <a:gd name="T5" fmla="*/ 97 h 403"/>
                      <a:gd name="T6" fmla="*/ 1 w 272"/>
                      <a:gd name="T7" fmla="*/ 148 h 403"/>
                      <a:gd name="T8" fmla="*/ 29 w 272"/>
                      <a:gd name="T9" fmla="*/ 232 h 403"/>
                      <a:gd name="T10" fmla="*/ 55 w 272"/>
                      <a:gd name="T11" fmla="*/ 273 h 403"/>
                      <a:gd name="T12" fmla="*/ 63 w 272"/>
                      <a:gd name="T13" fmla="*/ 314 h 403"/>
                      <a:gd name="T14" fmla="*/ 55 w 272"/>
                      <a:gd name="T15" fmla="*/ 329 h 403"/>
                      <a:gd name="T16" fmla="*/ 55 w 272"/>
                      <a:gd name="T17" fmla="*/ 349 h 403"/>
                      <a:gd name="T18" fmla="*/ 55 w 272"/>
                      <a:gd name="T19" fmla="*/ 364 h 403"/>
                      <a:gd name="T20" fmla="*/ 61 w 272"/>
                      <a:gd name="T21" fmla="*/ 384 h 403"/>
                      <a:gd name="T22" fmla="*/ 80 w 272"/>
                      <a:gd name="T23" fmla="*/ 402 h 403"/>
                      <a:gd name="T24" fmla="*/ 189 w 272"/>
                      <a:gd name="T25" fmla="*/ 403 h 403"/>
                      <a:gd name="T26" fmla="*/ 206 w 272"/>
                      <a:gd name="T27" fmla="*/ 387 h 403"/>
                      <a:gd name="T28" fmla="*/ 217 w 272"/>
                      <a:gd name="T29" fmla="*/ 370 h 403"/>
                      <a:gd name="T30" fmla="*/ 217 w 272"/>
                      <a:gd name="T31" fmla="*/ 349 h 403"/>
                      <a:gd name="T32" fmla="*/ 217 w 272"/>
                      <a:gd name="T33" fmla="*/ 334 h 403"/>
                      <a:gd name="T34" fmla="*/ 212 w 272"/>
                      <a:gd name="T35" fmla="*/ 316 h 403"/>
                      <a:gd name="T36" fmla="*/ 214 w 272"/>
                      <a:gd name="T37" fmla="*/ 278 h 403"/>
                      <a:gd name="T38" fmla="*/ 236 w 272"/>
                      <a:gd name="T39" fmla="*/ 243 h 403"/>
                      <a:gd name="T40" fmla="*/ 269 w 272"/>
                      <a:gd name="T41" fmla="*/ 161 h 403"/>
                      <a:gd name="T42" fmla="*/ 270 w 272"/>
                      <a:gd name="T43" fmla="*/ 110 h 403"/>
                      <a:gd name="T44" fmla="*/ 241 w 272"/>
                      <a:gd name="T45" fmla="*/ 50 h 403"/>
                      <a:gd name="T46" fmla="*/ 189 w 272"/>
                      <a:gd name="T47" fmla="*/ 11 h 403"/>
                      <a:gd name="T48" fmla="*/ 136 w 272"/>
                      <a:gd name="T49" fmla="*/ 0 h 403"/>
                      <a:gd name="T50" fmla="*/ 201 w 272"/>
                      <a:gd name="T51" fmla="*/ 367 h 403"/>
                      <a:gd name="T52" fmla="*/ 202 w 272"/>
                      <a:gd name="T53" fmla="*/ 373 h 403"/>
                      <a:gd name="T54" fmla="*/ 192 w 272"/>
                      <a:gd name="T55" fmla="*/ 385 h 403"/>
                      <a:gd name="T56" fmla="*/ 87 w 272"/>
                      <a:gd name="T57" fmla="*/ 389 h 403"/>
                      <a:gd name="T58" fmla="*/ 79 w 272"/>
                      <a:gd name="T59" fmla="*/ 381 h 403"/>
                      <a:gd name="T60" fmla="*/ 69 w 272"/>
                      <a:gd name="T61" fmla="*/ 370 h 403"/>
                      <a:gd name="T62" fmla="*/ 71 w 272"/>
                      <a:gd name="T63" fmla="*/ 353 h 403"/>
                      <a:gd name="T64" fmla="*/ 70 w 272"/>
                      <a:gd name="T65" fmla="*/ 347 h 403"/>
                      <a:gd name="T66" fmla="*/ 70 w 272"/>
                      <a:gd name="T67" fmla="*/ 332 h 403"/>
                      <a:gd name="T68" fmla="*/ 72 w 272"/>
                      <a:gd name="T69" fmla="*/ 324 h 403"/>
                      <a:gd name="T70" fmla="*/ 203 w 272"/>
                      <a:gd name="T71" fmla="*/ 329 h 403"/>
                      <a:gd name="T72" fmla="*/ 203 w 272"/>
                      <a:gd name="T73" fmla="*/ 347 h 403"/>
                      <a:gd name="T74" fmla="*/ 92 w 272"/>
                      <a:gd name="T75" fmla="*/ 196 h 403"/>
                      <a:gd name="T76" fmla="*/ 148 w 272"/>
                      <a:gd name="T77" fmla="*/ 186 h 403"/>
                      <a:gd name="T78" fmla="*/ 109 w 272"/>
                      <a:gd name="T79" fmla="*/ 310 h 403"/>
                      <a:gd name="T80" fmla="*/ 197 w 272"/>
                      <a:gd name="T81" fmla="*/ 285 h 403"/>
                      <a:gd name="T82" fmla="*/ 185 w 272"/>
                      <a:gd name="T83" fmla="*/ 170 h 403"/>
                      <a:gd name="T84" fmla="*/ 148 w 272"/>
                      <a:gd name="T85" fmla="*/ 168 h 403"/>
                      <a:gd name="T86" fmla="*/ 92 w 272"/>
                      <a:gd name="T87" fmla="*/ 178 h 403"/>
                      <a:gd name="T88" fmla="*/ 77 w 272"/>
                      <a:gd name="T89" fmla="*/ 310 h 403"/>
                      <a:gd name="T90" fmla="*/ 68 w 272"/>
                      <a:gd name="T91" fmla="*/ 265 h 403"/>
                      <a:gd name="T92" fmla="*/ 41 w 272"/>
                      <a:gd name="T93" fmla="*/ 225 h 403"/>
                      <a:gd name="T94" fmla="*/ 15 w 272"/>
                      <a:gd name="T95" fmla="*/ 147 h 403"/>
                      <a:gd name="T96" fmla="*/ 19 w 272"/>
                      <a:gd name="T97" fmla="*/ 101 h 403"/>
                      <a:gd name="T98" fmla="*/ 49 w 272"/>
                      <a:gd name="T99" fmla="*/ 51 h 403"/>
                      <a:gd name="T100" fmla="*/ 99 w 272"/>
                      <a:gd name="T101" fmla="*/ 21 h 403"/>
                      <a:gd name="T102" fmla="*/ 149 w 272"/>
                      <a:gd name="T103" fmla="*/ 16 h 403"/>
                      <a:gd name="T104" fmla="*/ 204 w 272"/>
                      <a:gd name="T105" fmla="*/ 36 h 403"/>
                      <a:gd name="T106" fmla="*/ 244 w 272"/>
                      <a:gd name="T107" fmla="*/ 79 h 403"/>
                      <a:gd name="T108" fmla="*/ 258 w 272"/>
                      <a:gd name="T109" fmla="*/ 138 h 403"/>
                      <a:gd name="T110" fmla="*/ 245 w 272"/>
                      <a:gd name="T111" fmla="*/ 194 h 403"/>
                      <a:gd name="T112" fmla="*/ 208 w 272"/>
                      <a:gd name="T113" fmla="*/ 26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72" h="403">
                        <a:moveTo>
                          <a:pt x="136" y="0"/>
                        </a:moveTo>
                        <a:lnTo>
                          <a:pt x="136" y="0"/>
                        </a:lnTo>
                        <a:lnTo>
                          <a:pt x="122" y="2"/>
                        </a:lnTo>
                        <a:lnTo>
                          <a:pt x="109" y="4"/>
                        </a:lnTo>
                        <a:lnTo>
                          <a:pt x="96" y="7"/>
                        </a:lnTo>
                        <a:lnTo>
                          <a:pt x="83" y="11"/>
                        </a:lnTo>
                        <a:lnTo>
                          <a:pt x="71" y="18"/>
                        </a:lnTo>
                        <a:lnTo>
                          <a:pt x="59" y="24"/>
                        </a:lnTo>
                        <a:lnTo>
                          <a:pt x="49" y="32"/>
                        </a:lnTo>
                        <a:lnTo>
                          <a:pt x="40" y="40"/>
                        </a:lnTo>
                        <a:lnTo>
                          <a:pt x="31" y="50"/>
                        </a:lnTo>
                        <a:lnTo>
                          <a:pt x="22" y="61"/>
                        </a:lnTo>
                        <a:lnTo>
                          <a:pt x="16" y="73"/>
                        </a:lnTo>
                        <a:lnTo>
                          <a:pt x="11" y="85"/>
                        </a:lnTo>
                        <a:lnTo>
                          <a:pt x="5" y="97"/>
                        </a:lnTo>
                        <a:lnTo>
                          <a:pt x="2" y="110"/>
                        </a:lnTo>
                        <a:lnTo>
                          <a:pt x="0" y="124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" y="148"/>
                        </a:lnTo>
                        <a:lnTo>
                          <a:pt x="3" y="161"/>
                        </a:lnTo>
                        <a:lnTo>
                          <a:pt x="6" y="178"/>
                        </a:lnTo>
                        <a:lnTo>
                          <a:pt x="13" y="198"/>
                        </a:lnTo>
                        <a:lnTo>
                          <a:pt x="22" y="220"/>
                        </a:lnTo>
                        <a:lnTo>
                          <a:pt x="29" y="232"/>
                        </a:lnTo>
                        <a:lnTo>
                          <a:pt x="35" y="243"/>
                        </a:lnTo>
                        <a:lnTo>
                          <a:pt x="44" y="255"/>
                        </a:lnTo>
                        <a:lnTo>
                          <a:pt x="53" y="268"/>
                        </a:lnTo>
                        <a:lnTo>
                          <a:pt x="53" y="268"/>
                        </a:lnTo>
                        <a:lnTo>
                          <a:pt x="55" y="273"/>
                        </a:lnTo>
                        <a:lnTo>
                          <a:pt x="58" y="277"/>
                        </a:lnTo>
                        <a:lnTo>
                          <a:pt x="60" y="289"/>
                        </a:lnTo>
                        <a:lnTo>
                          <a:pt x="62" y="301"/>
                        </a:lnTo>
                        <a:lnTo>
                          <a:pt x="63" y="314"/>
                        </a:lnTo>
                        <a:lnTo>
                          <a:pt x="63" y="314"/>
                        </a:lnTo>
                        <a:lnTo>
                          <a:pt x="59" y="316"/>
                        </a:lnTo>
                        <a:lnTo>
                          <a:pt x="57" y="319"/>
                        </a:lnTo>
                        <a:lnTo>
                          <a:pt x="55" y="323"/>
                        </a:lnTo>
                        <a:lnTo>
                          <a:pt x="55" y="329"/>
                        </a:lnTo>
                        <a:lnTo>
                          <a:pt x="55" y="329"/>
                        </a:lnTo>
                        <a:lnTo>
                          <a:pt x="55" y="334"/>
                        </a:lnTo>
                        <a:lnTo>
                          <a:pt x="58" y="339"/>
                        </a:lnTo>
                        <a:lnTo>
                          <a:pt x="58" y="339"/>
                        </a:lnTo>
                        <a:lnTo>
                          <a:pt x="55" y="344"/>
                        </a:lnTo>
                        <a:lnTo>
                          <a:pt x="55" y="349"/>
                        </a:lnTo>
                        <a:lnTo>
                          <a:pt x="55" y="349"/>
                        </a:lnTo>
                        <a:lnTo>
                          <a:pt x="55" y="355"/>
                        </a:lnTo>
                        <a:lnTo>
                          <a:pt x="58" y="360"/>
                        </a:lnTo>
                        <a:lnTo>
                          <a:pt x="58" y="360"/>
                        </a:lnTo>
                        <a:lnTo>
                          <a:pt x="55" y="364"/>
                        </a:lnTo>
                        <a:lnTo>
                          <a:pt x="55" y="370"/>
                        </a:lnTo>
                        <a:lnTo>
                          <a:pt x="55" y="370"/>
                        </a:lnTo>
                        <a:lnTo>
                          <a:pt x="55" y="375"/>
                        </a:lnTo>
                        <a:lnTo>
                          <a:pt x="57" y="381"/>
                        </a:lnTo>
                        <a:lnTo>
                          <a:pt x="61" y="384"/>
                        </a:lnTo>
                        <a:lnTo>
                          <a:pt x="66" y="387"/>
                        </a:lnTo>
                        <a:lnTo>
                          <a:pt x="66" y="387"/>
                        </a:lnTo>
                        <a:lnTo>
                          <a:pt x="68" y="394"/>
                        </a:lnTo>
                        <a:lnTo>
                          <a:pt x="73" y="399"/>
                        </a:lnTo>
                        <a:lnTo>
                          <a:pt x="80" y="402"/>
                        </a:lnTo>
                        <a:lnTo>
                          <a:pt x="83" y="403"/>
                        </a:lnTo>
                        <a:lnTo>
                          <a:pt x="87" y="403"/>
                        </a:lnTo>
                        <a:lnTo>
                          <a:pt x="185" y="403"/>
                        </a:lnTo>
                        <a:lnTo>
                          <a:pt x="185" y="403"/>
                        </a:lnTo>
                        <a:lnTo>
                          <a:pt x="189" y="403"/>
                        </a:lnTo>
                        <a:lnTo>
                          <a:pt x="192" y="402"/>
                        </a:lnTo>
                        <a:lnTo>
                          <a:pt x="198" y="399"/>
                        </a:lnTo>
                        <a:lnTo>
                          <a:pt x="204" y="394"/>
                        </a:lnTo>
                        <a:lnTo>
                          <a:pt x="206" y="387"/>
                        </a:lnTo>
                        <a:lnTo>
                          <a:pt x="206" y="387"/>
                        </a:lnTo>
                        <a:lnTo>
                          <a:pt x="210" y="384"/>
                        </a:lnTo>
                        <a:lnTo>
                          <a:pt x="215" y="381"/>
                        </a:lnTo>
                        <a:lnTo>
                          <a:pt x="217" y="375"/>
                        </a:lnTo>
                        <a:lnTo>
                          <a:pt x="217" y="370"/>
                        </a:lnTo>
                        <a:lnTo>
                          <a:pt x="217" y="370"/>
                        </a:lnTo>
                        <a:lnTo>
                          <a:pt x="217" y="364"/>
                        </a:lnTo>
                        <a:lnTo>
                          <a:pt x="214" y="360"/>
                        </a:lnTo>
                        <a:lnTo>
                          <a:pt x="214" y="360"/>
                        </a:lnTo>
                        <a:lnTo>
                          <a:pt x="217" y="355"/>
                        </a:lnTo>
                        <a:lnTo>
                          <a:pt x="217" y="349"/>
                        </a:lnTo>
                        <a:lnTo>
                          <a:pt x="217" y="349"/>
                        </a:lnTo>
                        <a:lnTo>
                          <a:pt x="217" y="344"/>
                        </a:lnTo>
                        <a:lnTo>
                          <a:pt x="214" y="339"/>
                        </a:lnTo>
                        <a:lnTo>
                          <a:pt x="214" y="339"/>
                        </a:lnTo>
                        <a:lnTo>
                          <a:pt x="217" y="334"/>
                        </a:lnTo>
                        <a:lnTo>
                          <a:pt x="217" y="329"/>
                        </a:lnTo>
                        <a:lnTo>
                          <a:pt x="217" y="329"/>
                        </a:lnTo>
                        <a:lnTo>
                          <a:pt x="217" y="323"/>
                        </a:lnTo>
                        <a:lnTo>
                          <a:pt x="215" y="319"/>
                        </a:lnTo>
                        <a:lnTo>
                          <a:pt x="212" y="316"/>
                        </a:lnTo>
                        <a:lnTo>
                          <a:pt x="208" y="313"/>
                        </a:lnTo>
                        <a:lnTo>
                          <a:pt x="208" y="313"/>
                        </a:lnTo>
                        <a:lnTo>
                          <a:pt x="209" y="303"/>
                        </a:lnTo>
                        <a:lnTo>
                          <a:pt x="210" y="290"/>
                        </a:lnTo>
                        <a:lnTo>
                          <a:pt x="214" y="278"/>
                        </a:lnTo>
                        <a:lnTo>
                          <a:pt x="216" y="273"/>
                        </a:lnTo>
                        <a:lnTo>
                          <a:pt x="219" y="268"/>
                        </a:lnTo>
                        <a:lnTo>
                          <a:pt x="219" y="268"/>
                        </a:lnTo>
                        <a:lnTo>
                          <a:pt x="228" y="255"/>
                        </a:lnTo>
                        <a:lnTo>
                          <a:pt x="236" y="243"/>
                        </a:lnTo>
                        <a:lnTo>
                          <a:pt x="243" y="232"/>
                        </a:lnTo>
                        <a:lnTo>
                          <a:pt x="249" y="220"/>
                        </a:lnTo>
                        <a:lnTo>
                          <a:pt x="259" y="198"/>
                        </a:lnTo>
                        <a:lnTo>
                          <a:pt x="265" y="178"/>
                        </a:lnTo>
                        <a:lnTo>
                          <a:pt x="269" y="161"/>
                        </a:lnTo>
                        <a:lnTo>
                          <a:pt x="271" y="148"/>
                        </a:lnTo>
                        <a:lnTo>
                          <a:pt x="272" y="138"/>
                        </a:lnTo>
                        <a:lnTo>
                          <a:pt x="272" y="138"/>
                        </a:lnTo>
                        <a:lnTo>
                          <a:pt x="272" y="124"/>
                        </a:lnTo>
                        <a:lnTo>
                          <a:pt x="270" y="110"/>
                        </a:lnTo>
                        <a:lnTo>
                          <a:pt x="266" y="97"/>
                        </a:lnTo>
                        <a:lnTo>
                          <a:pt x="261" y="85"/>
                        </a:lnTo>
                        <a:lnTo>
                          <a:pt x="256" y="73"/>
                        </a:lnTo>
                        <a:lnTo>
                          <a:pt x="249" y="61"/>
                        </a:lnTo>
                        <a:lnTo>
                          <a:pt x="241" y="50"/>
                        </a:lnTo>
                        <a:lnTo>
                          <a:pt x="232" y="40"/>
                        </a:lnTo>
                        <a:lnTo>
                          <a:pt x="222" y="32"/>
                        </a:lnTo>
                        <a:lnTo>
                          <a:pt x="212" y="24"/>
                        </a:lnTo>
                        <a:lnTo>
                          <a:pt x="201" y="18"/>
                        </a:lnTo>
                        <a:lnTo>
                          <a:pt x="189" y="11"/>
                        </a:lnTo>
                        <a:lnTo>
                          <a:pt x="177" y="7"/>
                        </a:lnTo>
                        <a:lnTo>
                          <a:pt x="163" y="4"/>
                        </a:lnTo>
                        <a:lnTo>
                          <a:pt x="150" y="2"/>
                        </a:lnTo>
                        <a:lnTo>
                          <a:pt x="136" y="0"/>
                        </a:lnTo>
                        <a:lnTo>
                          <a:pt x="136" y="0"/>
                        </a:lnTo>
                        <a:close/>
                        <a:moveTo>
                          <a:pt x="203" y="349"/>
                        </a:moveTo>
                        <a:lnTo>
                          <a:pt x="203" y="349"/>
                        </a:lnTo>
                        <a:lnTo>
                          <a:pt x="203" y="351"/>
                        </a:lnTo>
                        <a:lnTo>
                          <a:pt x="201" y="353"/>
                        </a:lnTo>
                        <a:lnTo>
                          <a:pt x="201" y="367"/>
                        </a:lnTo>
                        <a:lnTo>
                          <a:pt x="201" y="367"/>
                        </a:lnTo>
                        <a:lnTo>
                          <a:pt x="203" y="368"/>
                        </a:lnTo>
                        <a:lnTo>
                          <a:pt x="203" y="370"/>
                        </a:lnTo>
                        <a:lnTo>
                          <a:pt x="203" y="370"/>
                        </a:lnTo>
                        <a:lnTo>
                          <a:pt x="202" y="373"/>
                        </a:lnTo>
                        <a:lnTo>
                          <a:pt x="200" y="374"/>
                        </a:lnTo>
                        <a:lnTo>
                          <a:pt x="193" y="381"/>
                        </a:lnTo>
                        <a:lnTo>
                          <a:pt x="193" y="382"/>
                        </a:lnTo>
                        <a:lnTo>
                          <a:pt x="193" y="382"/>
                        </a:lnTo>
                        <a:lnTo>
                          <a:pt x="192" y="385"/>
                        </a:lnTo>
                        <a:lnTo>
                          <a:pt x="191" y="387"/>
                        </a:lnTo>
                        <a:lnTo>
                          <a:pt x="188" y="389"/>
                        </a:lnTo>
                        <a:lnTo>
                          <a:pt x="185" y="389"/>
                        </a:lnTo>
                        <a:lnTo>
                          <a:pt x="87" y="389"/>
                        </a:lnTo>
                        <a:lnTo>
                          <a:pt x="87" y="389"/>
                        </a:lnTo>
                        <a:lnTo>
                          <a:pt x="84" y="389"/>
                        </a:lnTo>
                        <a:lnTo>
                          <a:pt x="82" y="387"/>
                        </a:lnTo>
                        <a:lnTo>
                          <a:pt x="80" y="385"/>
                        </a:lnTo>
                        <a:lnTo>
                          <a:pt x="79" y="382"/>
                        </a:lnTo>
                        <a:lnTo>
                          <a:pt x="79" y="381"/>
                        </a:lnTo>
                        <a:lnTo>
                          <a:pt x="72" y="374"/>
                        </a:lnTo>
                        <a:lnTo>
                          <a:pt x="72" y="374"/>
                        </a:lnTo>
                        <a:lnTo>
                          <a:pt x="70" y="373"/>
                        </a:lnTo>
                        <a:lnTo>
                          <a:pt x="69" y="370"/>
                        </a:lnTo>
                        <a:lnTo>
                          <a:pt x="69" y="370"/>
                        </a:lnTo>
                        <a:lnTo>
                          <a:pt x="69" y="369"/>
                        </a:lnTo>
                        <a:lnTo>
                          <a:pt x="71" y="367"/>
                        </a:lnTo>
                        <a:lnTo>
                          <a:pt x="176" y="367"/>
                        </a:lnTo>
                        <a:lnTo>
                          <a:pt x="176" y="353"/>
                        </a:lnTo>
                        <a:lnTo>
                          <a:pt x="71" y="353"/>
                        </a:lnTo>
                        <a:lnTo>
                          <a:pt x="71" y="353"/>
                        </a:lnTo>
                        <a:lnTo>
                          <a:pt x="69" y="351"/>
                        </a:lnTo>
                        <a:lnTo>
                          <a:pt x="69" y="349"/>
                        </a:lnTo>
                        <a:lnTo>
                          <a:pt x="69" y="349"/>
                        </a:lnTo>
                        <a:lnTo>
                          <a:pt x="70" y="347"/>
                        </a:lnTo>
                        <a:lnTo>
                          <a:pt x="71" y="346"/>
                        </a:lnTo>
                        <a:lnTo>
                          <a:pt x="176" y="346"/>
                        </a:lnTo>
                        <a:lnTo>
                          <a:pt x="176" y="332"/>
                        </a:lnTo>
                        <a:lnTo>
                          <a:pt x="70" y="332"/>
                        </a:lnTo>
                        <a:lnTo>
                          <a:pt x="70" y="332"/>
                        </a:lnTo>
                        <a:lnTo>
                          <a:pt x="69" y="330"/>
                        </a:lnTo>
                        <a:lnTo>
                          <a:pt x="69" y="329"/>
                        </a:lnTo>
                        <a:lnTo>
                          <a:pt x="69" y="329"/>
                        </a:lnTo>
                        <a:lnTo>
                          <a:pt x="70" y="326"/>
                        </a:lnTo>
                        <a:lnTo>
                          <a:pt x="72" y="324"/>
                        </a:lnTo>
                        <a:lnTo>
                          <a:pt x="200" y="324"/>
                        </a:lnTo>
                        <a:lnTo>
                          <a:pt x="200" y="324"/>
                        </a:lnTo>
                        <a:lnTo>
                          <a:pt x="202" y="326"/>
                        </a:lnTo>
                        <a:lnTo>
                          <a:pt x="203" y="329"/>
                        </a:lnTo>
                        <a:lnTo>
                          <a:pt x="203" y="329"/>
                        </a:lnTo>
                        <a:lnTo>
                          <a:pt x="203" y="331"/>
                        </a:lnTo>
                        <a:lnTo>
                          <a:pt x="201" y="332"/>
                        </a:lnTo>
                        <a:lnTo>
                          <a:pt x="201" y="346"/>
                        </a:lnTo>
                        <a:lnTo>
                          <a:pt x="201" y="346"/>
                        </a:lnTo>
                        <a:lnTo>
                          <a:pt x="203" y="347"/>
                        </a:lnTo>
                        <a:lnTo>
                          <a:pt x="203" y="349"/>
                        </a:lnTo>
                        <a:lnTo>
                          <a:pt x="203" y="349"/>
                        </a:lnTo>
                        <a:close/>
                        <a:moveTo>
                          <a:pt x="109" y="310"/>
                        </a:moveTo>
                        <a:lnTo>
                          <a:pt x="90" y="195"/>
                        </a:lnTo>
                        <a:lnTo>
                          <a:pt x="92" y="196"/>
                        </a:lnTo>
                        <a:lnTo>
                          <a:pt x="103" y="186"/>
                        </a:lnTo>
                        <a:lnTo>
                          <a:pt x="114" y="196"/>
                        </a:lnTo>
                        <a:lnTo>
                          <a:pt x="125" y="186"/>
                        </a:lnTo>
                        <a:lnTo>
                          <a:pt x="137" y="196"/>
                        </a:lnTo>
                        <a:lnTo>
                          <a:pt x="148" y="186"/>
                        </a:lnTo>
                        <a:lnTo>
                          <a:pt x="158" y="196"/>
                        </a:lnTo>
                        <a:lnTo>
                          <a:pt x="170" y="186"/>
                        </a:lnTo>
                        <a:lnTo>
                          <a:pt x="181" y="196"/>
                        </a:lnTo>
                        <a:lnTo>
                          <a:pt x="163" y="310"/>
                        </a:lnTo>
                        <a:lnTo>
                          <a:pt x="109" y="310"/>
                        </a:lnTo>
                        <a:close/>
                        <a:moveTo>
                          <a:pt x="208" y="260"/>
                        </a:moveTo>
                        <a:lnTo>
                          <a:pt x="208" y="260"/>
                        </a:lnTo>
                        <a:lnTo>
                          <a:pt x="204" y="265"/>
                        </a:lnTo>
                        <a:lnTo>
                          <a:pt x="202" y="272"/>
                        </a:lnTo>
                        <a:lnTo>
                          <a:pt x="197" y="285"/>
                        </a:lnTo>
                        <a:lnTo>
                          <a:pt x="195" y="299"/>
                        </a:lnTo>
                        <a:lnTo>
                          <a:pt x="194" y="310"/>
                        </a:lnTo>
                        <a:lnTo>
                          <a:pt x="177" y="310"/>
                        </a:lnTo>
                        <a:lnTo>
                          <a:pt x="200" y="172"/>
                        </a:lnTo>
                        <a:lnTo>
                          <a:pt x="185" y="170"/>
                        </a:lnTo>
                        <a:lnTo>
                          <a:pt x="184" y="174"/>
                        </a:lnTo>
                        <a:lnTo>
                          <a:pt x="181" y="178"/>
                        </a:lnTo>
                        <a:lnTo>
                          <a:pt x="170" y="168"/>
                        </a:lnTo>
                        <a:lnTo>
                          <a:pt x="158" y="178"/>
                        </a:lnTo>
                        <a:lnTo>
                          <a:pt x="148" y="168"/>
                        </a:lnTo>
                        <a:lnTo>
                          <a:pt x="137" y="178"/>
                        </a:lnTo>
                        <a:lnTo>
                          <a:pt x="125" y="168"/>
                        </a:lnTo>
                        <a:lnTo>
                          <a:pt x="114" y="178"/>
                        </a:lnTo>
                        <a:lnTo>
                          <a:pt x="103" y="168"/>
                        </a:lnTo>
                        <a:lnTo>
                          <a:pt x="92" y="178"/>
                        </a:lnTo>
                        <a:lnTo>
                          <a:pt x="86" y="173"/>
                        </a:lnTo>
                        <a:lnTo>
                          <a:pt x="86" y="170"/>
                        </a:lnTo>
                        <a:lnTo>
                          <a:pt x="72" y="172"/>
                        </a:lnTo>
                        <a:lnTo>
                          <a:pt x="95" y="310"/>
                        </a:lnTo>
                        <a:lnTo>
                          <a:pt x="77" y="310"/>
                        </a:lnTo>
                        <a:lnTo>
                          <a:pt x="77" y="310"/>
                        </a:lnTo>
                        <a:lnTo>
                          <a:pt x="76" y="299"/>
                        </a:lnTo>
                        <a:lnTo>
                          <a:pt x="74" y="285"/>
                        </a:lnTo>
                        <a:lnTo>
                          <a:pt x="71" y="272"/>
                        </a:lnTo>
                        <a:lnTo>
                          <a:pt x="68" y="265"/>
                        </a:lnTo>
                        <a:lnTo>
                          <a:pt x="63" y="260"/>
                        </a:lnTo>
                        <a:lnTo>
                          <a:pt x="63" y="260"/>
                        </a:lnTo>
                        <a:lnTo>
                          <a:pt x="55" y="248"/>
                        </a:lnTo>
                        <a:lnTo>
                          <a:pt x="47" y="236"/>
                        </a:lnTo>
                        <a:lnTo>
                          <a:pt x="41" y="225"/>
                        </a:lnTo>
                        <a:lnTo>
                          <a:pt x="35" y="214"/>
                        </a:lnTo>
                        <a:lnTo>
                          <a:pt x="27" y="194"/>
                        </a:lnTo>
                        <a:lnTo>
                          <a:pt x="20" y="175"/>
                        </a:lnTo>
                        <a:lnTo>
                          <a:pt x="17" y="159"/>
                        </a:lnTo>
                        <a:lnTo>
                          <a:pt x="15" y="147"/>
                        </a:lnTo>
                        <a:lnTo>
                          <a:pt x="14" y="138"/>
                        </a:lnTo>
                        <a:lnTo>
                          <a:pt x="14" y="138"/>
                        </a:lnTo>
                        <a:lnTo>
                          <a:pt x="14" y="125"/>
                        </a:lnTo>
                        <a:lnTo>
                          <a:pt x="16" y="113"/>
                        </a:lnTo>
                        <a:lnTo>
                          <a:pt x="19" y="101"/>
                        </a:lnTo>
                        <a:lnTo>
                          <a:pt x="23" y="90"/>
                        </a:lnTo>
                        <a:lnTo>
                          <a:pt x="29" y="79"/>
                        </a:lnTo>
                        <a:lnTo>
                          <a:pt x="34" y="69"/>
                        </a:lnTo>
                        <a:lnTo>
                          <a:pt x="42" y="60"/>
                        </a:lnTo>
                        <a:lnTo>
                          <a:pt x="49" y="51"/>
                        </a:lnTo>
                        <a:lnTo>
                          <a:pt x="58" y="43"/>
                        </a:lnTo>
                        <a:lnTo>
                          <a:pt x="68" y="36"/>
                        </a:lnTo>
                        <a:lnTo>
                          <a:pt x="77" y="30"/>
                        </a:lnTo>
                        <a:lnTo>
                          <a:pt x="88" y="24"/>
                        </a:lnTo>
                        <a:lnTo>
                          <a:pt x="99" y="21"/>
                        </a:lnTo>
                        <a:lnTo>
                          <a:pt x="111" y="18"/>
                        </a:lnTo>
                        <a:lnTo>
                          <a:pt x="123" y="16"/>
                        </a:lnTo>
                        <a:lnTo>
                          <a:pt x="136" y="16"/>
                        </a:lnTo>
                        <a:lnTo>
                          <a:pt x="136" y="16"/>
                        </a:lnTo>
                        <a:lnTo>
                          <a:pt x="149" y="16"/>
                        </a:lnTo>
                        <a:lnTo>
                          <a:pt x="161" y="18"/>
                        </a:lnTo>
                        <a:lnTo>
                          <a:pt x="173" y="21"/>
                        </a:lnTo>
                        <a:lnTo>
                          <a:pt x="183" y="24"/>
                        </a:lnTo>
                        <a:lnTo>
                          <a:pt x="194" y="30"/>
                        </a:lnTo>
                        <a:lnTo>
                          <a:pt x="204" y="36"/>
                        </a:lnTo>
                        <a:lnTo>
                          <a:pt x="214" y="43"/>
                        </a:lnTo>
                        <a:lnTo>
                          <a:pt x="222" y="51"/>
                        </a:lnTo>
                        <a:lnTo>
                          <a:pt x="230" y="60"/>
                        </a:lnTo>
                        <a:lnTo>
                          <a:pt x="237" y="69"/>
                        </a:lnTo>
                        <a:lnTo>
                          <a:pt x="244" y="79"/>
                        </a:lnTo>
                        <a:lnTo>
                          <a:pt x="248" y="90"/>
                        </a:lnTo>
                        <a:lnTo>
                          <a:pt x="252" y="101"/>
                        </a:lnTo>
                        <a:lnTo>
                          <a:pt x="256" y="113"/>
                        </a:lnTo>
                        <a:lnTo>
                          <a:pt x="258" y="125"/>
                        </a:lnTo>
                        <a:lnTo>
                          <a:pt x="258" y="138"/>
                        </a:lnTo>
                        <a:lnTo>
                          <a:pt x="258" y="138"/>
                        </a:lnTo>
                        <a:lnTo>
                          <a:pt x="257" y="147"/>
                        </a:lnTo>
                        <a:lnTo>
                          <a:pt x="255" y="159"/>
                        </a:lnTo>
                        <a:lnTo>
                          <a:pt x="251" y="175"/>
                        </a:lnTo>
                        <a:lnTo>
                          <a:pt x="245" y="194"/>
                        </a:lnTo>
                        <a:lnTo>
                          <a:pt x="236" y="214"/>
                        </a:lnTo>
                        <a:lnTo>
                          <a:pt x="231" y="225"/>
                        </a:lnTo>
                        <a:lnTo>
                          <a:pt x="224" y="236"/>
                        </a:lnTo>
                        <a:lnTo>
                          <a:pt x="217" y="248"/>
                        </a:lnTo>
                        <a:lnTo>
                          <a:pt x="208" y="260"/>
                        </a:lnTo>
                        <a:lnTo>
                          <a:pt x="208" y="2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Rectangle 7">
                    <a:extLst>
                      <a:ext uri="{FF2B5EF4-FFF2-40B4-BE49-F238E27FC236}">
                        <a16:creationId xmlns:a16="http://schemas.microsoft.com/office/drawing/2014/main" id="{465A7264-3EFD-413C-BB62-C74B5EE13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8638" y="1814513"/>
                    <a:ext cx="23813" cy="6826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Freeform 8">
                    <a:extLst>
                      <a:ext uri="{FF2B5EF4-FFF2-40B4-BE49-F238E27FC236}">
                        <a16:creationId xmlns:a16="http://schemas.microsoft.com/office/drawing/2014/main" id="{61DA5B93-E57A-4643-9A6A-F7285BA81F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73538" y="1855788"/>
                    <a:ext cx="55563" cy="71438"/>
                  </a:xfrm>
                  <a:custGeom>
                    <a:avLst/>
                    <a:gdLst>
                      <a:gd name="T0" fmla="*/ 35 w 35"/>
                      <a:gd name="T1" fmla="*/ 37 h 45"/>
                      <a:gd name="T2" fmla="*/ 12 w 35"/>
                      <a:gd name="T3" fmla="*/ 0 h 45"/>
                      <a:gd name="T4" fmla="*/ 0 w 35"/>
                      <a:gd name="T5" fmla="*/ 7 h 45"/>
                      <a:gd name="T6" fmla="*/ 22 w 35"/>
                      <a:gd name="T7" fmla="*/ 45 h 45"/>
                      <a:gd name="T8" fmla="*/ 35 w 35"/>
                      <a:gd name="T9" fmla="*/ 37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" h="45">
                        <a:moveTo>
                          <a:pt x="35" y="37"/>
                        </a:moveTo>
                        <a:lnTo>
                          <a:pt x="12" y="0"/>
                        </a:lnTo>
                        <a:lnTo>
                          <a:pt x="0" y="7"/>
                        </a:lnTo>
                        <a:lnTo>
                          <a:pt x="22" y="45"/>
                        </a:lnTo>
                        <a:lnTo>
                          <a:pt x="35" y="3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Freeform 9">
                    <a:extLst>
                      <a:ext uri="{FF2B5EF4-FFF2-40B4-BE49-F238E27FC236}">
                        <a16:creationId xmlns:a16="http://schemas.microsoft.com/office/drawing/2014/main" id="{EA180762-9E38-4509-B141-E12DA85B5B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7650" y="1976438"/>
                    <a:ext cx="69850" cy="53975"/>
                  </a:xfrm>
                  <a:custGeom>
                    <a:avLst/>
                    <a:gdLst>
                      <a:gd name="T0" fmla="*/ 44 w 44"/>
                      <a:gd name="T1" fmla="*/ 22 h 34"/>
                      <a:gd name="T2" fmla="*/ 7 w 44"/>
                      <a:gd name="T3" fmla="*/ 0 h 34"/>
                      <a:gd name="T4" fmla="*/ 0 w 44"/>
                      <a:gd name="T5" fmla="*/ 12 h 34"/>
                      <a:gd name="T6" fmla="*/ 38 w 44"/>
                      <a:gd name="T7" fmla="*/ 34 h 34"/>
                      <a:gd name="T8" fmla="*/ 44 w 44"/>
                      <a:gd name="T9" fmla="*/ 2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34">
                        <a:moveTo>
                          <a:pt x="44" y="22"/>
                        </a:moveTo>
                        <a:lnTo>
                          <a:pt x="7" y="0"/>
                        </a:lnTo>
                        <a:lnTo>
                          <a:pt x="0" y="12"/>
                        </a:lnTo>
                        <a:lnTo>
                          <a:pt x="38" y="34"/>
                        </a:lnTo>
                        <a:lnTo>
                          <a:pt x="44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Rectangle 10">
                    <a:extLst>
                      <a:ext uri="{FF2B5EF4-FFF2-40B4-BE49-F238E27FC236}">
                        <a16:creationId xmlns:a16="http://schemas.microsoft.com/office/drawing/2014/main" id="{71CCFA7A-ABC4-4BDE-A19E-00A6BE3FEE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21138" y="2143125"/>
                    <a:ext cx="68263" cy="222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Rectangle 11">
                    <a:extLst>
                      <a:ext uri="{FF2B5EF4-FFF2-40B4-BE49-F238E27FC236}">
                        <a16:creationId xmlns:a16="http://schemas.microsoft.com/office/drawing/2014/main" id="{F102E816-A558-48D4-9BD4-89D8987CA5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21213" y="2133600"/>
                    <a:ext cx="69850" cy="2222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Freeform 12">
                    <a:extLst>
                      <a:ext uri="{FF2B5EF4-FFF2-40B4-BE49-F238E27FC236}">
                        <a16:creationId xmlns:a16="http://schemas.microsoft.com/office/drawing/2014/main" id="{A82FDDF2-FD32-4AE5-8D0B-2FAAFFB690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8350" y="1966913"/>
                    <a:ext cx="69850" cy="53975"/>
                  </a:xfrm>
                  <a:custGeom>
                    <a:avLst/>
                    <a:gdLst>
                      <a:gd name="T0" fmla="*/ 44 w 44"/>
                      <a:gd name="T1" fmla="*/ 13 h 34"/>
                      <a:gd name="T2" fmla="*/ 38 w 44"/>
                      <a:gd name="T3" fmla="*/ 0 h 34"/>
                      <a:gd name="T4" fmla="*/ 0 w 44"/>
                      <a:gd name="T5" fmla="*/ 22 h 34"/>
                      <a:gd name="T6" fmla="*/ 7 w 44"/>
                      <a:gd name="T7" fmla="*/ 34 h 34"/>
                      <a:gd name="T8" fmla="*/ 44 w 44"/>
                      <a:gd name="T9" fmla="*/ 1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34">
                        <a:moveTo>
                          <a:pt x="44" y="13"/>
                        </a:moveTo>
                        <a:lnTo>
                          <a:pt x="38" y="0"/>
                        </a:lnTo>
                        <a:lnTo>
                          <a:pt x="0" y="22"/>
                        </a:lnTo>
                        <a:lnTo>
                          <a:pt x="7" y="34"/>
                        </a:lnTo>
                        <a:lnTo>
                          <a:pt x="44" y="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Freeform 13">
                    <a:extLst>
                      <a:ext uri="{FF2B5EF4-FFF2-40B4-BE49-F238E27FC236}">
                        <a16:creationId xmlns:a16="http://schemas.microsoft.com/office/drawing/2014/main" id="{D152DE79-10E4-4DA4-A145-1A235A1D8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73575" y="1849438"/>
                    <a:ext cx="55563" cy="73025"/>
                  </a:xfrm>
                  <a:custGeom>
                    <a:avLst/>
                    <a:gdLst>
                      <a:gd name="T0" fmla="*/ 35 w 35"/>
                      <a:gd name="T1" fmla="*/ 8 h 46"/>
                      <a:gd name="T2" fmla="*/ 23 w 35"/>
                      <a:gd name="T3" fmla="*/ 0 h 46"/>
                      <a:gd name="T4" fmla="*/ 0 w 35"/>
                      <a:gd name="T5" fmla="*/ 38 h 46"/>
                      <a:gd name="T6" fmla="*/ 13 w 35"/>
                      <a:gd name="T7" fmla="*/ 46 h 46"/>
                      <a:gd name="T8" fmla="*/ 35 w 35"/>
                      <a:gd name="T9" fmla="*/ 8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" h="46">
                        <a:moveTo>
                          <a:pt x="35" y="8"/>
                        </a:moveTo>
                        <a:lnTo>
                          <a:pt x="23" y="0"/>
                        </a:lnTo>
                        <a:lnTo>
                          <a:pt x="0" y="38"/>
                        </a:lnTo>
                        <a:lnTo>
                          <a:pt x="13" y="46"/>
                        </a:lnTo>
                        <a:lnTo>
                          <a:pt x="35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Freeform 14">
                    <a:extLst>
                      <a:ext uri="{FF2B5EF4-FFF2-40B4-BE49-F238E27FC236}">
                        <a16:creationId xmlns:a16="http://schemas.microsoft.com/office/drawing/2014/main" id="{D452ACAB-2B0D-467B-9EA8-9F9175AB41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9938" y="2271713"/>
                    <a:ext cx="73025" cy="52388"/>
                  </a:xfrm>
                  <a:custGeom>
                    <a:avLst/>
                    <a:gdLst>
                      <a:gd name="T0" fmla="*/ 0 w 46"/>
                      <a:gd name="T1" fmla="*/ 12 h 33"/>
                      <a:gd name="T2" fmla="*/ 38 w 46"/>
                      <a:gd name="T3" fmla="*/ 33 h 33"/>
                      <a:gd name="T4" fmla="*/ 46 w 46"/>
                      <a:gd name="T5" fmla="*/ 22 h 33"/>
                      <a:gd name="T6" fmla="*/ 8 w 46"/>
                      <a:gd name="T7" fmla="*/ 0 h 33"/>
                      <a:gd name="T8" fmla="*/ 0 w 46"/>
                      <a:gd name="T9" fmla="*/ 12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" h="33">
                        <a:moveTo>
                          <a:pt x="0" y="12"/>
                        </a:moveTo>
                        <a:lnTo>
                          <a:pt x="38" y="33"/>
                        </a:lnTo>
                        <a:lnTo>
                          <a:pt x="46" y="22"/>
                        </a:lnTo>
                        <a:lnTo>
                          <a:pt x="8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Freeform 15">
                    <a:extLst>
                      <a:ext uri="{FF2B5EF4-FFF2-40B4-BE49-F238E27FC236}">
                        <a16:creationId xmlns:a16="http://schemas.microsoft.com/office/drawing/2014/main" id="{38127615-2E5C-464E-80A5-D3147D0A5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9238" y="2279650"/>
                    <a:ext cx="71438" cy="53975"/>
                  </a:xfrm>
                  <a:custGeom>
                    <a:avLst/>
                    <a:gdLst>
                      <a:gd name="T0" fmla="*/ 0 w 45"/>
                      <a:gd name="T1" fmla="*/ 22 h 34"/>
                      <a:gd name="T2" fmla="*/ 8 w 45"/>
                      <a:gd name="T3" fmla="*/ 34 h 34"/>
                      <a:gd name="T4" fmla="*/ 45 w 45"/>
                      <a:gd name="T5" fmla="*/ 12 h 34"/>
                      <a:gd name="T6" fmla="*/ 38 w 45"/>
                      <a:gd name="T7" fmla="*/ 0 h 34"/>
                      <a:gd name="T8" fmla="*/ 0 w 45"/>
                      <a:gd name="T9" fmla="*/ 2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34">
                        <a:moveTo>
                          <a:pt x="0" y="22"/>
                        </a:moveTo>
                        <a:lnTo>
                          <a:pt x="8" y="34"/>
                        </a:lnTo>
                        <a:lnTo>
                          <a:pt x="45" y="12"/>
                        </a:lnTo>
                        <a:lnTo>
                          <a:pt x="38" y="0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A861F9E-3FF6-4EAA-984F-4CB65647C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48"/>
              <a:stretch/>
            </p:blipFill>
            <p:spPr>
              <a:xfrm>
                <a:off x="5554116" y="1821599"/>
                <a:ext cx="1200706" cy="1009219"/>
              </a:xfrm>
              <a:prstGeom prst="rect">
                <a:avLst/>
              </a:prstGeom>
            </p:spPr>
          </p:pic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72715B3-E40C-4CE1-BEA9-971CF3C4DB0B}"/>
              </a:ext>
            </a:extLst>
          </p:cNvPr>
          <p:cNvSpPr/>
          <p:nvPr/>
        </p:nvSpPr>
        <p:spPr>
          <a:xfrm>
            <a:off x="7894615" y="2518713"/>
            <a:ext cx="301752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Owners provide features of their new listing on Airbnb.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Model predicts price based on those features and general historical data for listings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The predicted value is provided to the owner as a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suggested listing price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Tahoma" pitchFamily="34" charset="0"/>
                <a:cs typeface="Arial" panose="020B0604020202020204" pitchFamily="34" charset="0"/>
              </a:rPr>
              <a:t>on the Airbnb platform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DC4658-F3C2-473A-B663-50FC8AC69044}"/>
              </a:ext>
            </a:extLst>
          </p:cNvPr>
          <p:cNvGrpSpPr/>
          <p:nvPr/>
        </p:nvGrpSpPr>
        <p:grpSpPr>
          <a:xfrm>
            <a:off x="8770100" y="1660560"/>
            <a:ext cx="1266550" cy="1226932"/>
            <a:chOff x="8794794" y="1692262"/>
            <a:chExt cx="1266550" cy="12269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F16F7C-7C66-4CE7-BD33-49FD922C0D20}"/>
                </a:ext>
              </a:extLst>
            </p:cNvPr>
            <p:cNvGrpSpPr/>
            <p:nvPr/>
          </p:nvGrpSpPr>
          <p:grpSpPr>
            <a:xfrm>
              <a:off x="8794794" y="1692263"/>
              <a:ext cx="1226931" cy="1226931"/>
              <a:chOff x="938800" y="2303770"/>
              <a:chExt cx="1106899" cy="1106899"/>
            </a:xfrm>
            <a:solidFill>
              <a:srgbClr val="FFB400"/>
            </a:solidFill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F5831E-4D37-4865-B48A-297C6C0BA0EC}"/>
                  </a:ext>
                </a:extLst>
              </p:cNvPr>
              <p:cNvSpPr/>
              <p:nvPr/>
            </p:nvSpPr>
            <p:spPr>
              <a:xfrm>
                <a:off x="938800" y="2303770"/>
                <a:ext cx="1106899" cy="11068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89DC90-82A6-4684-A24D-792BACD9458D}"/>
                  </a:ext>
                </a:extLst>
              </p:cNvPr>
              <p:cNvGrpSpPr/>
              <p:nvPr/>
            </p:nvGrpSpPr>
            <p:grpSpPr>
              <a:xfrm>
                <a:off x="1232554" y="2561215"/>
                <a:ext cx="519393" cy="592010"/>
                <a:chOff x="4021138" y="1814513"/>
                <a:chExt cx="669925" cy="763588"/>
              </a:xfrm>
              <a:grpFill/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65CC62FF-D5AA-4408-8879-30EE3DAC40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Rectangle 7">
                  <a:extLst>
                    <a:ext uri="{FF2B5EF4-FFF2-40B4-BE49-F238E27FC236}">
                      <a16:creationId xmlns:a16="http://schemas.microsoft.com/office/drawing/2014/main" id="{89022A78-4542-4DB1-A24D-71393F6E7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8">
                  <a:extLst>
                    <a:ext uri="{FF2B5EF4-FFF2-40B4-BE49-F238E27FC236}">
                      <a16:creationId xmlns:a16="http://schemas.microsoft.com/office/drawing/2014/main" id="{5153DFAC-6CF2-48DF-9C04-2E6FF1B86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9">
                  <a:extLst>
                    <a:ext uri="{FF2B5EF4-FFF2-40B4-BE49-F238E27FC236}">
                      <a16:creationId xmlns:a16="http://schemas.microsoft.com/office/drawing/2014/main" id="{FFD8373B-7420-4CDA-A549-DA0EC88D2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B1F53487-6906-4762-86F2-5BE3A279C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" name="Rectangle 11">
                  <a:extLst>
                    <a:ext uri="{FF2B5EF4-FFF2-40B4-BE49-F238E27FC236}">
                      <a16:creationId xmlns:a16="http://schemas.microsoft.com/office/drawing/2014/main" id="{7CC15D0B-2AF3-4F6C-A88A-3A83FC631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" name="Freeform 12">
                  <a:extLst>
                    <a:ext uri="{FF2B5EF4-FFF2-40B4-BE49-F238E27FC236}">
                      <a16:creationId xmlns:a16="http://schemas.microsoft.com/office/drawing/2014/main" id="{99281A01-4B0A-4537-9DAB-D04623246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" name="Freeform 13">
                  <a:extLst>
                    <a:ext uri="{FF2B5EF4-FFF2-40B4-BE49-F238E27FC236}">
                      <a16:creationId xmlns:a16="http://schemas.microsoft.com/office/drawing/2014/main" id="{6DD5991E-DCCF-4C1E-A575-530732EF3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14">
                  <a:extLst>
                    <a:ext uri="{FF2B5EF4-FFF2-40B4-BE49-F238E27FC236}">
                      <a16:creationId xmlns:a16="http://schemas.microsoft.com/office/drawing/2014/main" id="{91AB88B7-E9D6-4AF3-9A44-6A1D360C8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5">
                  <a:extLst>
                    <a:ext uri="{FF2B5EF4-FFF2-40B4-BE49-F238E27FC236}">
                      <a16:creationId xmlns:a16="http://schemas.microsoft.com/office/drawing/2014/main" id="{25B0B9F7-340F-4C9E-9250-8961C8C57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EE15CCA-DEEC-4FE0-B75B-AD26FFF41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6"/>
            <a:stretch/>
          </p:blipFill>
          <p:spPr>
            <a:xfrm>
              <a:off x="8794794" y="1692262"/>
              <a:ext cx="1266550" cy="10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38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878865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7: Feature selection for </a:t>
            </a:r>
            <a:r>
              <a:rPr lang="en-US" sz="3200" dirty="0" err="1">
                <a:latin typeface="Constantia" panose="02030602050306030303" pitchFamily="18" charset="0"/>
              </a:rPr>
              <a:t>kNN</a:t>
            </a:r>
            <a:r>
              <a:rPr lang="en-US" sz="3200" dirty="0">
                <a:latin typeface="Constantia" panose="02030602050306030303" pitchFamily="18" charset="0"/>
              </a:rPr>
              <a:t> regression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12D90-4B93-49E3-8F69-81D21802F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9"/>
          <a:stretch/>
        </p:blipFill>
        <p:spPr>
          <a:xfrm>
            <a:off x="1863527" y="1405298"/>
            <a:ext cx="8634712" cy="5124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888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9092928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8: Model example: standardization &amp; fit for </a:t>
            </a:r>
            <a:r>
              <a:rPr lang="en-US" sz="3200" dirty="0" err="1">
                <a:latin typeface="Constantia" panose="02030602050306030303" pitchFamily="18" charset="0"/>
              </a:rPr>
              <a:t>kNN</a:t>
            </a:r>
            <a:r>
              <a:rPr lang="en-US" sz="3200" dirty="0">
                <a:latin typeface="Constantia" panose="02030602050306030303" pitchFamily="18" charset="0"/>
              </a:rPr>
              <a:t> regression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12D90-4B93-49E3-8F69-81D21802F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/>
          <a:stretch/>
        </p:blipFill>
        <p:spPr>
          <a:xfrm>
            <a:off x="1271399" y="1541907"/>
            <a:ext cx="9367913" cy="4723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3620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9a: Regression tree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EF3183-12C5-4E0B-91AF-A19CBF9DF5DE}"/>
              </a:ext>
            </a:extLst>
          </p:cNvPr>
          <p:cNvGraphicFramePr/>
          <p:nvPr>
            <p:extLst/>
          </p:nvPr>
        </p:nvGraphicFramePr>
        <p:xfrm>
          <a:off x="7453041" y="2069688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E4732F3-C27C-40F3-9510-D18595D73EC4}"/>
              </a:ext>
            </a:extLst>
          </p:cNvPr>
          <p:cNvSpPr/>
          <p:nvPr/>
        </p:nvSpPr>
        <p:spPr>
          <a:xfrm>
            <a:off x="1279107" y="1687225"/>
            <a:ext cx="4973291" cy="13637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lvl="0"/>
            <a:endParaRPr lang="fr-FR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5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Max_depth</a:t>
            </a:r>
            <a:r>
              <a:rPr lang="fr-FR" sz="1600" dirty="0">
                <a:solidFill>
                  <a:schemeClr val="tx1"/>
                </a:solidFill>
                <a:latin typeface="Constantia" panose="02030602050306030303" pitchFamily="18" charset="0"/>
              </a:rPr>
              <a:t>: [3, 4 , 5, 6...16]</a:t>
            </a:r>
            <a:endParaRPr lang="en-US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Constantia" panose="02030602050306030303" pitchFamily="18" charset="0"/>
              </a:rPr>
              <a:t>Min_samples_leaf: [100, 500, 1000, 2000, 5000],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Max_leaf_nodes</a:t>
            </a: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: [20, 25, 30...60]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E29F7B-A783-4D07-9E72-AB3A866EAE31}"/>
              </a:ext>
            </a:extLst>
          </p:cNvPr>
          <p:cNvGrpSpPr/>
          <p:nvPr/>
        </p:nvGrpSpPr>
        <p:grpSpPr>
          <a:xfrm>
            <a:off x="1241306" y="1460211"/>
            <a:ext cx="4079704" cy="450530"/>
            <a:chOff x="1566862" y="2085975"/>
            <a:chExt cx="4079704" cy="4191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A61EDB-07D4-41B9-95C0-D5AD98E998CA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Parameter ranges evaluated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11393-2A87-49D5-920E-7A81703CD828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B8A25D3-2775-4878-919E-A07558D5B0C7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84458D6-9172-47E7-8F50-D955954B19F0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7448D71-E76E-49FA-A43D-27D07C7E26A8}"/>
              </a:ext>
            </a:extLst>
          </p:cNvPr>
          <p:cNvSpPr/>
          <p:nvPr/>
        </p:nvSpPr>
        <p:spPr>
          <a:xfrm>
            <a:off x="1281721" y="3454944"/>
            <a:ext cx="4973291" cy="123454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Max_depth</a:t>
            </a:r>
            <a:r>
              <a:rPr lang="fr-FR" sz="1600" dirty="0">
                <a:solidFill>
                  <a:schemeClr val="tx1"/>
                </a:solidFill>
                <a:latin typeface="Constantia" panose="02030602050306030303" pitchFamily="18" charset="0"/>
              </a:rPr>
              <a:t>: 13</a:t>
            </a:r>
            <a:endParaRPr lang="en-US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Constantia" panose="02030602050306030303" pitchFamily="18" charset="0"/>
              </a:rPr>
              <a:t>Min_samples_leaf: 55,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Max_leaf_nodes</a:t>
            </a: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: 100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E7C15A-0549-4818-9F57-25983A0DE7A7}"/>
              </a:ext>
            </a:extLst>
          </p:cNvPr>
          <p:cNvGrpSpPr/>
          <p:nvPr/>
        </p:nvGrpSpPr>
        <p:grpSpPr>
          <a:xfrm>
            <a:off x="1243920" y="3227930"/>
            <a:ext cx="4079704" cy="450530"/>
            <a:chOff x="1566862" y="2085975"/>
            <a:chExt cx="4079704" cy="4191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CB93C3-60D5-4180-BD90-32B92101BD1F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Optimal parameters found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ADD3F8-240E-4B35-B7A8-1CCBFB9FF9A6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DBBC68-BA79-45B4-B0AB-3102DF93044B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537AA6A-1078-4E47-8740-2A515BB5DF31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631AE69-4219-486A-B677-61C01AAF5AD9}"/>
              </a:ext>
            </a:extLst>
          </p:cNvPr>
          <p:cNvSpPr/>
          <p:nvPr/>
        </p:nvSpPr>
        <p:spPr>
          <a:xfrm>
            <a:off x="7016924" y="1706508"/>
            <a:ext cx="3946967" cy="150540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6EAF0E-CA61-434F-8A1B-2A97C5B4EAC7}"/>
              </a:ext>
            </a:extLst>
          </p:cNvPr>
          <p:cNvGrpSpPr/>
          <p:nvPr/>
        </p:nvGrpSpPr>
        <p:grpSpPr>
          <a:xfrm>
            <a:off x="7180090" y="1479494"/>
            <a:ext cx="3447657" cy="450530"/>
            <a:chOff x="1566862" y="2085975"/>
            <a:chExt cx="4079704" cy="4191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A95CAD-0C96-4F30-B585-B63218DA3443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Overall results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7E6FD-5552-481F-A0D1-E5897F6A4409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B0BD16-A8A9-4290-9B19-55C233AFABC0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325B88-1297-4FF6-A3EB-1A0F5E69A3BE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FDAB333-8B9B-4456-A3E1-493A82520921}"/>
              </a:ext>
            </a:extLst>
          </p:cNvPr>
          <p:cNvSpPr/>
          <p:nvPr/>
        </p:nvSpPr>
        <p:spPr>
          <a:xfrm>
            <a:off x="7830412" y="2023890"/>
            <a:ext cx="2303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Constantia" panose="02030602050306030303" pitchFamily="18" charset="0"/>
              </a:rPr>
              <a:t>Root </a:t>
            </a:r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squared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8C6D26-99DE-4924-AA48-EAE8CF25632B}"/>
              </a:ext>
            </a:extLst>
          </p:cNvPr>
          <p:cNvSpPr/>
          <p:nvPr/>
        </p:nvSpPr>
        <p:spPr>
          <a:xfrm>
            <a:off x="7830412" y="3367114"/>
            <a:ext cx="18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absolute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12877265-7FD0-4C2B-A269-B36DCFAC76D2}"/>
              </a:ext>
            </a:extLst>
          </p:cNvPr>
          <p:cNvGraphicFramePr/>
          <p:nvPr>
            <p:extLst/>
          </p:nvPr>
        </p:nvGraphicFramePr>
        <p:xfrm>
          <a:off x="7453040" y="3392870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51571D86-255D-4715-B3B4-D2B44A722D05}"/>
              </a:ext>
            </a:extLst>
          </p:cNvPr>
          <p:cNvGraphicFramePr/>
          <p:nvPr>
            <p:extLst/>
          </p:nvPr>
        </p:nvGraphicFramePr>
        <p:xfrm>
          <a:off x="7426974" y="4868391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C52975F-6BCC-4F88-8427-AA2BF72573A4}"/>
              </a:ext>
            </a:extLst>
          </p:cNvPr>
          <p:cNvSpPr/>
          <p:nvPr/>
        </p:nvSpPr>
        <p:spPr>
          <a:xfrm>
            <a:off x="7804345" y="4735784"/>
            <a:ext cx="2266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Explained</a:t>
            </a:r>
            <a:r>
              <a:rPr lang="fr-FR" sz="1400" b="1" dirty="0">
                <a:latin typeface="Constantia" panose="02030602050306030303" pitchFamily="18" charset="0"/>
              </a:rPr>
              <a:t> variance score</a:t>
            </a:r>
            <a:endParaRPr lang="en-US" sz="14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F42C7F-12CD-4929-B203-3EF2CCFFB472}"/>
              </a:ext>
            </a:extLst>
          </p:cNvPr>
          <p:cNvSpPr/>
          <p:nvPr/>
        </p:nvSpPr>
        <p:spPr>
          <a:xfrm>
            <a:off x="7016924" y="3242616"/>
            <a:ext cx="3946967" cy="13898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170DDD-9EEF-45EE-946E-2460D949E223}"/>
              </a:ext>
            </a:extLst>
          </p:cNvPr>
          <p:cNvSpPr/>
          <p:nvPr/>
        </p:nvSpPr>
        <p:spPr>
          <a:xfrm>
            <a:off x="7016924" y="4660483"/>
            <a:ext cx="3946967" cy="161299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B8A99B-2786-4301-A72E-E4F46CBE57AB}"/>
              </a:ext>
            </a:extLst>
          </p:cNvPr>
          <p:cNvSpPr/>
          <p:nvPr/>
        </p:nvSpPr>
        <p:spPr>
          <a:xfrm>
            <a:off x="1281721" y="5093428"/>
            <a:ext cx="4973291" cy="11800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The feature ‘Private room’ provided the maximum variance reduction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Almost consistent performance across training set and test set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6D1D81-F9A8-4004-B412-1AA0D7C8C715}"/>
              </a:ext>
            </a:extLst>
          </p:cNvPr>
          <p:cNvGrpSpPr/>
          <p:nvPr/>
        </p:nvGrpSpPr>
        <p:grpSpPr>
          <a:xfrm>
            <a:off x="1243920" y="4866414"/>
            <a:ext cx="4079704" cy="450530"/>
            <a:chOff x="1566862" y="2085975"/>
            <a:chExt cx="4079704" cy="4191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353C046-B42D-4F0B-A01D-8B1F0E44F09C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Learnings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6AFE6A-1E28-41E3-896B-D1DFFF23FD9D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5DBDD1-27D5-4B4D-A72F-0491DF5DDB3C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EC3E8FE-0A38-4753-AEC7-88D8D8D424C6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652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9b: Regression tree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980AD-750D-4991-A315-6BE11186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1549102"/>
            <a:ext cx="11418879" cy="478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79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10: k-NN Regression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EF3183-12C5-4E0B-91AF-A19CBF9DF5DE}"/>
              </a:ext>
            </a:extLst>
          </p:cNvPr>
          <p:cNvGraphicFramePr/>
          <p:nvPr>
            <p:extLst/>
          </p:nvPr>
        </p:nvGraphicFramePr>
        <p:xfrm>
          <a:off x="7453041" y="2069688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E4732F3-C27C-40F3-9510-D18595D73EC4}"/>
              </a:ext>
            </a:extLst>
          </p:cNvPr>
          <p:cNvSpPr/>
          <p:nvPr/>
        </p:nvSpPr>
        <p:spPr>
          <a:xfrm>
            <a:off x="1279107" y="1687225"/>
            <a:ext cx="4973291" cy="13637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lvl="0"/>
            <a:endParaRPr lang="fr-FR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5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k: [9, 11, 13, 15, 17, 19], [15, 18, 21, 24...31]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two iterations of cross-validation used to evaluate both sets of k-values (on training data only)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E29F7B-A783-4D07-9E72-AB3A866EAE31}"/>
              </a:ext>
            </a:extLst>
          </p:cNvPr>
          <p:cNvGrpSpPr/>
          <p:nvPr/>
        </p:nvGrpSpPr>
        <p:grpSpPr>
          <a:xfrm>
            <a:off x="1241306" y="1460211"/>
            <a:ext cx="4079704" cy="450530"/>
            <a:chOff x="1566862" y="2085975"/>
            <a:chExt cx="4079704" cy="4191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A61EDB-07D4-41B9-95C0-D5AD98E998CA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Parameter ranges evaluated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11393-2A87-49D5-920E-7A81703CD828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B8A25D3-2775-4878-919E-A07558D5B0C7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84458D6-9172-47E7-8F50-D955954B19F0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7448D71-E76E-49FA-A43D-27D07C7E26A8}"/>
              </a:ext>
            </a:extLst>
          </p:cNvPr>
          <p:cNvSpPr/>
          <p:nvPr/>
        </p:nvSpPr>
        <p:spPr>
          <a:xfrm>
            <a:off x="1281721" y="3454944"/>
            <a:ext cx="4973291" cy="123454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k: 18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Weights: distance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E7C15A-0549-4818-9F57-25983A0DE7A7}"/>
              </a:ext>
            </a:extLst>
          </p:cNvPr>
          <p:cNvGrpSpPr/>
          <p:nvPr/>
        </p:nvGrpSpPr>
        <p:grpSpPr>
          <a:xfrm>
            <a:off x="1243920" y="3227930"/>
            <a:ext cx="4079704" cy="450530"/>
            <a:chOff x="1566862" y="2085975"/>
            <a:chExt cx="4079704" cy="4191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CB93C3-60D5-4180-BD90-32B92101BD1F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Optimal parameters found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ADD3F8-240E-4B35-B7A8-1CCBFB9FF9A6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DBBC68-BA79-45B4-B0AB-3102DF93044B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537AA6A-1078-4E47-8740-2A515BB5DF31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631AE69-4219-486A-B677-61C01AAF5AD9}"/>
              </a:ext>
            </a:extLst>
          </p:cNvPr>
          <p:cNvSpPr/>
          <p:nvPr/>
        </p:nvSpPr>
        <p:spPr>
          <a:xfrm>
            <a:off x="7016924" y="1706508"/>
            <a:ext cx="3946967" cy="150540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6EAF0E-CA61-434F-8A1B-2A97C5B4EAC7}"/>
              </a:ext>
            </a:extLst>
          </p:cNvPr>
          <p:cNvGrpSpPr/>
          <p:nvPr/>
        </p:nvGrpSpPr>
        <p:grpSpPr>
          <a:xfrm>
            <a:off x="7180090" y="1479494"/>
            <a:ext cx="3447657" cy="450530"/>
            <a:chOff x="1566862" y="2085975"/>
            <a:chExt cx="4079704" cy="4191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A95CAD-0C96-4F30-B585-B63218DA3443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Overall results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7E6FD-5552-481F-A0D1-E5897F6A4409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B0BD16-A8A9-4290-9B19-55C233AFABC0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325B88-1297-4FF6-A3EB-1A0F5E69A3BE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FDAB333-8B9B-4456-A3E1-493A82520921}"/>
              </a:ext>
            </a:extLst>
          </p:cNvPr>
          <p:cNvSpPr/>
          <p:nvPr/>
        </p:nvSpPr>
        <p:spPr>
          <a:xfrm>
            <a:off x="7830412" y="2023890"/>
            <a:ext cx="2303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Constantia" panose="02030602050306030303" pitchFamily="18" charset="0"/>
              </a:rPr>
              <a:t>Root </a:t>
            </a:r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squared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8C6D26-99DE-4924-AA48-EAE8CF25632B}"/>
              </a:ext>
            </a:extLst>
          </p:cNvPr>
          <p:cNvSpPr/>
          <p:nvPr/>
        </p:nvSpPr>
        <p:spPr>
          <a:xfrm>
            <a:off x="7830412" y="3367114"/>
            <a:ext cx="18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absolute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12877265-7FD0-4C2B-A269-B36DCFAC76D2}"/>
              </a:ext>
            </a:extLst>
          </p:cNvPr>
          <p:cNvGraphicFramePr/>
          <p:nvPr>
            <p:extLst/>
          </p:nvPr>
        </p:nvGraphicFramePr>
        <p:xfrm>
          <a:off x="7453040" y="3392870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51571D86-255D-4715-B3B4-D2B44A722D05}"/>
              </a:ext>
            </a:extLst>
          </p:cNvPr>
          <p:cNvGraphicFramePr/>
          <p:nvPr>
            <p:extLst/>
          </p:nvPr>
        </p:nvGraphicFramePr>
        <p:xfrm>
          <a:off x="7426974" y="4868391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C52975F-6BCC-4F88-8427-AA2BF72573A4}"/>
              </a:ext>
            </a:extLst>
          </p:cNvPr>
          <p:cNvSpPr/>
          <p:nvPr/>
        </p:nvSpPr>
        <p:spPr>
          <a:xfrm>
            <a:off x="7804345" y="4735784"/>
            <a:ext cx="2266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Explained</a:t>
            </a:r>
            <a:r>
              <a:rPr lang="fr-FR" sz="1400" b="1" dirty="0">
                <a:latin typeface="Constantia" panose="02030602050306030303" pitchFamily="18" charset="0"/>
              </a:rPr>
              <a:t> variance score</a:t>
            </a:r>
            <a:endParaRPr lang="en-US" sz="14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F42C7F-12CD-4929-B203-3EF2CCFFB472}"/>
              </a:ext>
            </a:extLst>
          </p:cNvPr>
          <p:cNvSpPr/>
          <p:nvPr/>
        </p:nvSpPr>
        <p:spPr>
          <a:xfrm>
            <a:off x="7016924" y="3242616"/>
            <a:ext cx="3946967" cy="13898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170DDD-9EEF-45EE-946E-2460D949E223}"/>
              </a:ext>
            </a:extLst>
          </p:cNvPr>
          <p:cNvSpPr/>
          <p:nvPr/>
        </p:nvSpPr>
        <p:spPr>
          <a:xfrm>
            <a:off x="7016924" y="4660483"/>
            <a:ext cx="3946967" cy="161299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B8A99B-2786-4301-A72E-E4F46CBE57AB}"/>
              </a:ext>
            </a:extLst>
          </p:cNvPr>
          <p:cNvSpPr/>
          <p:nvPr/>
        </p:nvSpPr>
        <p:spPr>
          <a:xfrm>
            <a:off x="1281721" y="5093428"/>
            <a:ext cx="4973291" cy="11800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9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Highly overfitting the training set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Maybe impractical for this large a data set since its computationally expensive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6D1D81-F9A8-4004-B412-1AA0D7C8C715}"/>
              </a:ext>
            </a:extLst>
          </p:cNvPr>
          <p:cNvGrpSpPr/>
          <p:nvPr/>
        </p:nvGrpSpPr>
        <p:grpSpPr>
          <a:xfrm>
            <a:off x="1243920" y="4866414"/>
            <a:ext cx="4079704" cy="450530"/>
            <a:chOff x="1566862" y="2085975"/>
            <a:chExt cx="4079704" cy="4191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353C046-B42D-4F0B-A01D-8B1F0E44F09C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Learnings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6AFE6A-1E28-41E3-896B-D1DFFF23FD9D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5DBDD1-27D5-4B4D-A72F-0491DF5DDB3C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EC3E8FE-0A38-4753-AEC7-88D8D8D424C6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015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11: Lasso Regression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EF3183-12C5-4E0B-91AF-A19CBF9DF5DE}"/>
              </a:ext>
            </a:extLst>
          </p:cNvPr>
          <p:cNvGraphicFramePr/>
          <p:nvPr>
            <p:extLst/>
          </p:nvPr>
        </p:nvGraphicFramePr>
        <p:xfrm>
          <a:off x="7453041" y="2069688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E4732F3-C27C-40F3-9510-D18595D73EC4}"/>
              </a:ext>
            </a:extLst>
          </p:cNvPr>
          <p:cNvSpPr/>
          <p:nvPr/>
        </p:nvSpPr>
        <p:spPr>
          <a:xfrm>
            <a:off x="1279107" y="1687225"/>
            <a:ext cx="4973291" cy="13637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lvl="0"/>
            <a:endParaRPr lang="fr-FR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Constantia" panose="02030602050306030303" pitchFamily="18" charset="0"/>
              </a:rPr>
              <a:t>Alpha: [0.00001, 0.0001, 0.001, 0.01, 0.1, 1, 5, 10, 50, 100, 500]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E29F7B-A783-4D07-9E72-AB3A866EAE31}"/>
              </a:ext>
            </a:extLst>
          </p:cNvPr>
          <p:cNvGrpSpPr/>
          <p:nvPr/>
        </p:nvGrpSpPr>
        <p:grpSpPr>
          <a:xfrm>
            <a:off x="1241306" y="1460211"/>
            <a:ext cx="4079704" cy="450530"/>
            <a:chOff x="1566862" y="2085975"/>
            <a:chExt cx="4079704" cy="4191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A61EDB-07D4-41B9-95C0-D5AD98E998CA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Parameter ranges evaluated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11393-2A87-49D5-920E-7A81703CD828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B8A25D3-2775-4878-919E-A07558D5B0C7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84458D6-9172-47E7-8F50-D955954B19F0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7448D71-E76E-49FA-A43D-27D07C7E26A8}"/>
              </a:ext>
            </a:extLst>
          </p:cNvPr>
          <p:cNvSpPr/>
          <p:nvPr/>
        </p:nvSpPr>
        <p:spPr>
          <a:xfrm>
            <a:off x="1279107" y="3454152"/>
            <a:ext cx="4973291" cy="91404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Alpha: 0.00001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E7C15A-0549-4818-9F57-25983A0DE7A7}"/>
              </a:ext>
            </a:extLst>
          </p:cNvPr>
          <p:cNvGrpSpPr/>
          <p:nvPr/>
        </p:nvGrpSpPr>
        <p:grpSpPr>
          <a:xfrm>
            <a:off x="1243920" y="3227930"/>
            <a:ext cx="4079704" cy="450530"/>
            <a:chOff x="1566862" y="2085975"/>
            <a:chExt cx="4079704" cy="4191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CB93C3-60D5-4180-BD90-32B92101BD1F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Optimal parameters found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ADD3F8-240E-4B35-B7A8-1CCBFB9FF9A6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DBBC68-BA79-45B4-B0AB-3102DF93044B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537AA6A-1078-4E47-8740-2A515BB5DF31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631AE69-4219-486A-B677-61C01AAF5AD9}"/>
              </a:ext>
            </a:extLst>
          </p:cNvPr>
          <p:cNvSpPr/>
          <p:nvPr/>
        </p:nvSpPr>
        <p:spPr>
          <a:xfrm>
            <a:off x="7016924" y="1706508"/>
            <a:ext cx="3946967" cy="150540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6EAF0E-CA61-434F-8A1B-2A97C5B4EAC7}"/>
              </a:ext>
            </a:extLst>
          </p:cNvPr>
          <p:cNvGrpSpPr/>
          <p:nvPr/>
        </p:nvGrpSpPr>
        <p:grpSpPr>
          <a:xfrm>
            <a:off x="7180090" y="1479494"/>
            <a:ext cx="3447657" cy="450530"/>
            <a:chOff x="1566862" y="2085975"/>
            <a:chExt cx="4079704" cy="4191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A95CAD-0C96-4F30-B585-B63218DA3443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Overall results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7E6FD-5552-481F-A0D1-E5897F6A4409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B0BD16-A8A9-4290-9B19-55C233AFABC0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325B88-1297-4FF6-A3EB-1A0F5E69A3BE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FDAB333-8B9B-4456-A3E1-493A82520921}"/>
              </a:ext>
            </a:extLst>
          </p:cNvPr>
          <p:cNvSpPr/>
          <p:nvPr/>
        </p:nvSpPr>
        <p:spPr>
          <a:xfrm>
            <a:off x="7830412" y="2023890"/>
            <a:ext cx="2303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Constantia" panose="02030602050306030303" pitchFamily="18" charset="0"/>
              </a:rPr>
              <a:t>Root </a:t>
            </a:r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squared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8C6D26-99DE-4924-AA48-EAE8CF25632B}"/>
              </a:ext>
            </a:extLst>
          </p:cNvPr>
          <p:cNvSpPr/>
          <p:nvPr/>
        </p:nvSpPr>
        <p:spPr>
          <a:xfrm>
            <a:off x="7830412" y="3367114"/>
            <a:ext cx="18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absolute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12877265-7FD0-4C2B-A269-B36DCFAC76D2}"/>
              </a:ext>
            </a:extLst>
          </p:cNvPr>
          <p:cNvGraphicFramePr/>
          <p:nvPr>
            <p:extLst/>
          </p:nvPr>
        </p:nvGraphicFramePr>
        <p:xfrm>
          <a:off x="7453040" y="3392870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51571D86-255D-4715-B3B4-D2B44A722D05}"/>
              </a:ext>
            </a:extLst>
          </p:cNvPr>
          <p:cNvGraphicFramePr/>
          <p:nvPr>
            <p:extLst/>
          </p:nvPr>
        </p:nvGraphicFramePr>
        <p:xfrm>
          <a:off x="7426974" y="4868391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C52975F-6BCC-4F88-8427-AA2BF72573A4}"/>
              </a:ext>
            </a:extLst>
          </p:cNvPr>
          <p:cNvSpPr/>
          <p:nvPr/>
        </p:nvSpPr>
        <p:spPr>
          <a:xfrm>
            <a:off x="7804345" y="4735784"/>
            <a:ext cx="2266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Explained</a:t>
            </a:r>
            <a:r>
              <a:rPr lang="fr-FR" sz="1400" b="1" dirty="0">
                <a:latin typeface="Constantia" panose="02030602050306030303" pitchFamily="18" charset="0"/>
              </a:rPr>
              <a:t> variance score</a:t>
            </a:r>
            <a:endParaRPr lang="en-US" sz="14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F42C7F-12CD-4929-B203-3EF2CCFFB472}"/>
              </a:ext>
            </a:extLst>
          </p:cNvPr>
          <p:cNvSpPr/>
          <p:nvPr/>
        </p:nvSpPr>
        <p:spPr>
          <a:xfrm>
            <a:off x="7016924" y="3242616"/>
            <a:ext cx="3946967" cy="13898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170DDD-9EEF-45EE-946E-2460D949E223}"/>
              </a:ext>
            </a:extLst>
          </p:cNvPr>
          <p:cNvSpPr/>
          <p:nvPr/>
        </p:nvSpPr>
        <p:spPr>
          <a:xfrm>
            <a:off x="7016924" y="4660483"/>
            <a:ext cx="3946967" cy="161299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B8A99B-2786-4301-A72E-E4F46CBE57AB}"/>
              </a:ext>
            </a:extLst>
          </p:cNvPr>
          <p:cNvSpPr/>
          <p:nvPr/>
        </p:nvSpPr>
        <p:spPr>
          <a:xfrm>
            <a:off x="1281721" y="4821428"/>
            <a:ext cx="4973291" cy="150356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3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Lowest alpha value was selected as optimal parameter. It is worth noting that this produced occasional convergence challenges during cross-validation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Reduced feature set substantially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Consistent performance across training and test set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6D1D81-F9A8-4004-B412-1AA0D7C8C715}"/>
              </a:ext>
            </a:extLst>
          </p:cNvPr>
          <p:cNvGrpSpPr/>
          <p:nvPr/>
        </p:nvGrpSpPr>
        <p:grpSpPr>
          <a:xfrm>
            <a:off x="1243920" y="4594415"/>
            <a:ext cx="4079704" cy="450530"/>
            <a:chOff x="1566862" y="2085975"/>
            <a:chExt cx="4079704" cy="4191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353C046-B42D-4F0B-A01D-8B1F0E44F09C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Learnings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6AFE6A-1E28-41E3-896B-D1DFFF23FD9D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5DBDD1-27D5-4B4D-A72F-0491DF5DDB3C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EC3E8FE-0A38-4753-AEC7-88D8D8D424C6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456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12: Ridge Regression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EF3183-12C5-4E0B-91AF-A19CBF9DF5DE}"/>
              </a:ext>
            </a:extLst>
          </p:cNvPr>
          <p:cNvGraphicFramePr/>
          <p:nvPr/>
        </p:nvGraphicFramePr>
        <p:xfrm>
          <a:off x="7453041" y="2069688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E4732F3-C27C-40F3-9510-D18595D73EC4}"/>
              </a:ext>
            </a:extLst>
          </p:cNvPr>
          <p:cNvSpPr/>
          <p:nvPr/>
        </p:nvSpPr>
        <p:spPr>
          <a:xfrm>
            <a:off x="1279107" y="1687225"/>
            <a:ext cx="4973291" cy="13637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lvl="0"/>
            <a:endParaRPr lang="fr-FR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Constantia" panose="02030602050306030303" pitchFamily="18" charset="0"/>
              </a:rPr>
              <a:t>Alpha: [0.00001, 0.0001, 0.001, 0.01, 0.1, 1, 5, 10, 50, 100, 500]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E29F7B-A783-4D07-9E72-AB3A866EAE31}"/>
              </a:ext>
            </a:extLst>
          </p:cNvPr>
          <p:cNvGrpSpPr/>
          <p:nvPr/>
        </p:nvGrpSpPr>
        <p:grpSpPr>
          <a:xfrm>
            <a:off x="1241306" y="1460211"/>
            <a:ext cx="4079704" cy="450530"/>
            <a:chOff x="1566862" y="2085975"/>
            <a:chExt cx="4079704" cy="4191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A61EDB-07D4-41B9-95C0-D5AD98E998CA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Parameter ranges evaluated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11393-2A87-49D5-920E-7A81703CD828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B8A25D3-2775-4878-919E-A07558D5B0C7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84458D6-9172-47E7-8F50-D955954B19F0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7448D71-E76E-49FA-A43D-27D07C7E26A8}"/>
              </a:ext>
            </a:extLst>
          </p:cNvPr>
          <p:cNvSpPr/>
          <p:nvPr/>
        </p:nvSpPr>
        <p:spPr>
          <a:xfrm>
            <a:off x="1281721" y="3454944"/>
            <a:ext cx="4973291" cy="123454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onstantia" panose="02030602050306030303" pitchFamily="18" charset="0"/>
              </a:rPr>
              <a:t>Alpha: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E7C15A-0549-4818-9F57-25983A0DE7A7}"/>
              </a:ext>
            </a:extLst>
          </p:cNvPr>
          <p:cNvGrpSpPr/>
          <p:nvPr/>
        </p:nvGrpSpPr>
        <p:grpSpPr>
          <a:xfrm>
            <a:off x="1243920" y="3227930"/>
            <a:ext cx="4079704" cy="450530"/>
            <a:chOff x="1566862" y="2085975"/>
            <a:chExt cx="4079704" cy="4191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CB93C3-60D5-4180-BD90-32B92101BD1F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Optimal parameters found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ADD3F8-240E-4B35-B7A8-1CCBFB9FF9A6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DBBC68-BA79-45B4-B0AB-3102DF93044B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537AA6A-1078-4E47-8740-2A515BB5DF31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631AE69-4219-486A-B677-61C01AAF5AD9}"/>
              </a:ext>
            </a:extLst>
          </p:cNvPr>
          <p:cNvSpPr/>
          <p:nvPr/>
        </p:nvSpPr>
        <p:spPr>
          <a:xfrm>
            <a:off x="7016924" y="1706508"/>
            <a:ext cx="3946967" cy="150540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6EAF0E-CA61-434F-8A1B-2A97C5B4EAC7}"/>
              </a:ext>
            </a:extLst>
          </p:cNvPr>
          <p:cNvGrpSpPr/>
          <p:nvPr/>
        </p:nvGrpSpPr>
        <p:grpSpPr>
          <a:xfrm>
            <a:off x="7180090" y="1479494"/>
            <a:ext cx="3447657" cy="450530"/>
            <a:chOff x="1566862" y="2085975"/>
            <a:chExt cx="4079704" cy="4191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A95CAD-0C96-4F30-B585-B63218DA3443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Overall results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7E6FD-5552-481F-A0D1-E5897F6A4409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B0BD16-A8A9-4290-9B19-55C233AFABC0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325B88-1297-4FF6-A3EB-1A0F5E69A3BE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FDAB333-8B9B-4456-A3E1-493A82520921}"/>
              </a:ext>
            </a:extLst>
          </p:cNvPr>
          <p:cNvSpPr/>
          <p:nvPr/>
        </p:nvSpPr>
        <p:spPr>
          <a:xfrm>
            <a:off x="7830412" y="2023890"/>
            <a:ext cx="2303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Constantia" panose="02030602050306030303" pitchFamily="18" charset="0"/>
              </a:rPr>
              <a:t>Root </a:t>
            </a:r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squared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8C6D26-99DE-4924-AA48-EAE8CF25632B}"/>
              </a:ext>
            </a:extLst>
          </p:cNvPr>
          <p:cNvSpPr/>
          <p:nvPr/>
        </p:nvSpPr>
        <p:spPr>
          <a:xfrm>
            <a:off x="7830412" y="3367114"/>
            <a:ext cx="18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Mean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absolute</a:t>
            </a:r>
            <a:r>
              <a:rPr lang="fr-FR" sz="1400" b="1" dirty="0">
                <a:latin typeface="Constantia" panose="02030602050306030303" pitchFamily="18" charset="0"/>
              </a:rPr>
              <a:t> </a:t>
            </a:r>
            <a:r>
              <a:rPr lang="fr-FR" sz="1400" b="1" dirty="0" err="1">
                <a:latin typeface="Constantia" panose="02030602050306030303" pitchFamily="18" charset="0"/>
              </a:rPr>
              <a:t>error</a:t>
            </a:r>
            <a:endParaRPr lang="en-US" sz="1400" b="1" dirty="0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12877265-7FD0-4C2B-A269-B36DCFAC76D2}"/>
              </a:ext>
            </a:extLst>
          </p:cNvPr>
          <p:cNvGraphicFramePr/>
          <p:nvPr>
            <p:extLst/>
          </p:nvPr>
        </p:nvGraphicFramePr>
        <p:xfrm>
          <a:off x="7453040" y="3392870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51571D86-255D-4715-B3B4-D2B44A722D05}"/>
              </a:ext>
            </a:extLst>
          </p:cNvPr>
          <p:cNvGraphicFramePr/>
          <p:nvPr/>
        </p:nvGraphicFramePr>
        <p:xfrm>
          <a:off x="7426974" y="4868391"/>
          <a:ext cx="2953891" cy="13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C52975F-6BCC-4F88-8427-AA2BF72573A4}"/>
              </a:ext>
            </a:extLst>
          </p:cNvPr>
          <p:cNvSpPr/>
          <p:nvPr/>
        </p:nvSpPr>
        <p:spPr>
          <a:xfrm>
            <a:off x="7804345" y="4735784"/>
            <a:ext cx="2266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>
                <a:latin typeface="Constantia" panose="02030602050306030303" pitchFamily="18" charset="0"/>
              </a:rPr>
              <a:t>Explained</a:t>
            </a:r>
            <a:r>
              <a:rPr lang="fr-FR" sz="1400" b="1" dirty="0">
                <a:latin typeface="Constantia" panose="02030602050306030303" pitchFamily="18" charset="0"/>
              </a:rPr>
              <a:t> variance score</a:t>
            </a:r>
            <a:endParaRPr lang="en-US" sz="14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F42C7F-12CD-4929-B203-3EF2CCFFB472}"/>
              </a:ext>
            </a:extLst>
          </p:cNvPr>
          <p:cNvSpPr/>
          <p:nvPr/>
        </p:nvSpPr>
        <p:spPr>
          <a:xfrm>
            <a:off x="7016924" y="3242616"/>
            <a:ext cx="3946967" cy="138987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170DDD-9EEF-45EE-946E-2460D949E223}"/>
              </a:ext>
            </a:extLst>
          </p:cNvPr>
          <p:cNvSpPr/>
          <p:nvPr/>
        </p:nvSpPr>
        <p:spPr>
          <a:xfrm>
            <a:off x="7016924" y="4660483"/>
            <a:ext cx="3946967" cy="161299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B8A99B-2786-4301-A72E-E4F46CBE57AB}"/>
              </a:ext>
            </a:extLst>
          </p:cNvPr>
          <p:cNvSpPr/>
          <p:nvPr/>
        </p:nvSpPr>
        <p:spPr>
          <a:xfrm>
            <a:off x="1281721" y="5093428"/>
            <a:ext cx="4973291" cy="11800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0"/>
            <a:endParaRPr lang="fr-FR" sz="9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Similar performance to Lasso regression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tantia" panose="02030602050306030303" pitchFamily="18" charset="0"/>
              </a:rPr>
              <a:t>Consistent performance across training &amp; test sets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6D1D81-F9A8-4004-B412-1AA0D7C8C715}"/>
              </a:ext>
            </a:extLst>
          </p:cNvPr>
          <p:cNvGrpSpPr/>
          <p:nvPr/>
        </p:nvGrpSpPr>
        <p:grpSpPr>
          <a:xfrm>
            <a:off x="1243920" y="4866414"/>
            <a:ext cx="4079704" cy="450530"/>
            <a:chOff x="1566862" y="2085975"/>
            <a:chExt cx="4079704" cy="4191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353C046-B42D-4F0B-A01D-8B1F0E44F09C}"/>
                </a:ext>
              </a:extLst>
            </p:cNvPr>
            <p:cNvSpPr/>
            <p:nvPr/>
          </p:nvSpPr>
          <p:spPr>
            <a:xfrm>
              <a:off x="1566862" y="2085975"/>
              <a:ext cx="4079704" cy="419100"/>
            </a:xfrm>
            <a:prstGeom prst="round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latin typeface="Constantia" panose="02030602050306030303" pitchFamily="18" charset="0"/>
                </a:rPr>
                <a:t>Learnings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6AFE6A-1E28-41E3-896B-D1DFFF23FD9D}"/>
                </a:ext>
              </a:extLst>
            </p:cNvPr>
            <p:cNvGrpSpPr/>
            <p:nvPr/>
          </p:nvGrpSpPr>
          <p:grpSpPr>
            <a:xfrm>
              <a:off x="1701714" y="2243138"/>
              <a:ext cx="3810000" cy="104775"/>
              <a:chOff x="1704975" y="2243138"/>
              <a:chExt cx="3810000" cy="10477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5DBDD1-27D5-4B4D-A72F-0491DF5DDB3C}"/>
                  </a:ext>
                </a:extLst>
              </p:cNvPr>
              <p:cNvSpPr/>
              <p:nvPr/>
            </p:nvSpPr>
            <p:spPr>
              <a:xfrm>
                <a:off x="1704975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EC3E8FE-0A38-4753-AEC7-88D8D8D424C6}"/>
                  </a:ext>
                </a:extLst>
              </p:cNvPr>
              <p:cNvSpPr/>
              <p:nvPr/>
            </p:nvSpPr>
            <p:spPr>
              <a:xfrm>
                <a:off x="5410200" y="2243138"/>
                <a:ext cx="104775" cy="1047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94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533002"/>
            <a:ext cx="8249349" cy="8384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13: Converting log(price) to price for final model evaluation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3BE82-FDB6-433B-8FEF-E4DE3B7A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48" y="1490528"/>
            <a:ext cx="8168169" cy="4964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9736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944268" y="481261"/>
            <a:ext cx="9420026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Appendix 14: A closer look at the final model: fitting and training curves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5673053-2DD0-4B49-ACCF-72D99DA0D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96" y="2324208"/>
            <a:ext cx="4965998" cy="343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4880D-627A-4959-964B-6749D1D4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7" y="2301059"/>
            <a:ext cx="5524906" cy="36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5EE825-71E6-4AEB-920F-977D56FE1801}"/>
              </a:ext>
            </a:extLst>
          </p:cNvPr>
          <p:cNvSpPr/>
          <p:nvPr/>
        </p:nvSpPr>
        <p:spPr>
          <a:xfrm>
            <a:off x="4291425" y="2975243"/>
            <a:ext cx="1932161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5A5F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tantia" panose="02030602050306030303" pitchFamily="18" charset="0"/>
              </a:rPr>
              <a:t>Chose value of alpha with lowest mean squared error on validation data, before plateau</a:t>
            </a:r>
            <a:endParaRPr lang="en-US" sz="14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8ED9CE-9C0F-4413-9987-1A75A1B8BA5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257506" y="4144794"/>
            <a:ext cx="0" cy="415631"/>
          </a:xfrm>
          <a:prstGeom prst="straightConnector1">
            <a:avLst/>
          </a:prstGeom>
          <a:ln w="31750">
            <a:solidFill>
              <a:srgbClr val="FF5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B6DF814-EA47-48A6-B487-F45F0B647255}"/>
              </a:ext>
            </a:extLst>
          </p:cNvPr>
          <p:cNvSpPr/>
          <p:nvPr/>
        </p:nvSpPr>
        <p:spPr>
          <a:xfrm>
            <a:off x="10548723" y="3115452"/>
            <a:ext cx="126328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tantia" panose="02030602050306030303" pitchFamily="18" charset="0"/>
              </a:rPr>
              <a:t>Expected convergence observed for larger data</a:t>
            </a:r>
            <a:endParaRPr lang="en-US" sz="1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F217C0-8F01-4F4C-ABDF-4BC6B96FD702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134846" y="4069559"/>
            <a:ext cx="45518" cy="160988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6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245CC0-2689-4984-81CA-64A765A32D03}"/>
              </a:ext>
            </a:extLst>
          </p:cNvPr>
          <p:cNvGrpSpPr/>
          <p:nvPr/>
        </p:nvGrpSpPr>
        <p:grpSpPr>
          <a:xfrm>
            <a:off x="1684422" y="1389151"/>
            <a:ext cx="8474521" cy="4915129"/>
            <a:chOff x="2033060" y="1058951"/>
            <a:chExt cx="8125883" cy="51536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D92C2F-CE1F-4AFA-BD16-3DA580B43DCE}"/>
                </a:ext>
              </a:extLst>
            </p:cNvPr>
            <p:cNvGrpSpPr/>
            <p:nvPr/>
          </p:nvGrpSpPr>
          <p:grpSpPr>
            <a:xfrm>
              <a:off x="2033060" y="1058951"/>
              <a:ext cx="8125883" cy="5153668"/>
              <a:chOff x="2033060" y="1058951"/>
              <a:chExt cx="8125883" cy="5153668"/>
            </a:xfrm>
          </p:grpSpPr>
          <p:sp>
            <p:nvSpPr>
              <p:cNvPr id="3" name="Shape 2">
                <a:extLst>
                  <a:ext uri="{FF2B5EF4-FFF2-40B4-BE49-F238E27FC236}">
                    <a16:creationId xmlns:a16="http://schemas.microsoft.com/office/drawing/2014/main" id="{2DA6F599-7A4A-43AD-9200-9CF0C88C5D6A}"/>
                  </a:ext>
                </a:extLst>
              </p:cNvPr>
              <p:cNvSpPr/>
              <p:nvPr/>
            </p:nvSpPr>
            <p:spPr>
              <a:xfrm>
                <a:off x="2033060" y="1058951"/>
                <a:ext cx="8125883" cy="5078676"/>
              </a:xfrm>
              <a:prstGeom prst="swooshArrow">
                <a:avLst>
                  <a:gd name="adj1" fmla="val 25000"/>
                  <a:gd name="adj2" fmla="val 25000"/>
                </a:avLst>
              </a:prstGeom>
              <a:solidFill>
                <a:srgbClr val="F7C0B7"/>
              </a:solidFill>
            </p:spPr>
            <p:style>
              <a:lnRef idx="0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35A061-1E7B-4702-A9B8-E12B6AEB117D}"/>
                  </a:ext>
                </a:extLst>
              </p:cNvPr>
              <p:cNvSpPr/>
              <p:nvPr/>
            </p:nvSpPr>
            <p:spPr>
              <a:xfrm>
                <a:off x="2760789" y="4744882"/>
                <a:ext cx="1893330" cy="1467737"/>
              </a:xfrm>
              <a:custGeom>
                <a:avLst/>
                <a:gdLst>
                  <a:gd name="connsiteX0" fmla="*/ 0 w 1893330"/>
                  <a:gd name="connsiteY0" fmla="*/ 0 h 1467737"/>
                  <a:gd name="connsiteX1" fmla="*/ 1893330 w 1893330"/>
                  <a:gd name="connsiteY1" fmla="*/ 0 h 1467737"/>
                  <a:gd name="connsiteX2" fmla="*/ 1893330 w 1893330"/>
                  <a:gd name="connsiteY2" fmla="*/ 1467737 h 1467737"/>
                  <a:gd name="connsiteX3" fmla="*/ 0 w 1893330"/>
                  <a:gd name="connsiteY3" fmla="*/ 1467737 h 1467737"/>
                  <a:gd name="connsiteX4" fmla="*/ 0 w 1893330"/>
                  <a:gd name="connsiteY4" fmla="*/ 0 h 146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3330" h="1467737">
                    <a:moveTo>
                      <a:pt x="0" y="0"/>
                    </a:moveTo>
                    <a:lnTo>
                      <a:pt x="1893330" y="0"/>
                    </a:lnTo>
                    <a:lnTo>
                      <a:pt x="1893330" y="1467737"/>
                    </a:lnTo>
                    <a:lnTo>
                      <a:pt x="0" y="146773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1949" tIns="0" rIns="0" bIns="0" numCol="1" spcCol="1270" anchor="t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latin typeface="Constantia" panose="02030602050306030303" pitchFamily="18" charset="0"/>
                  </a:rPr>
                  <a:t>Exploration</a:t>
                </a: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EC8C3F4-5721-4620-B968-59FBB6B885BB}"/>
                  </a:ext>
                </a:extLst>
              </p:cNvPr>
              <p:cNvSpPr/>
              <p:nvPr/>
            </p:nvSpPr>
            <p:spPr>
              <a:xfrm>
                <a:off x="4932517" y="3616275"/>
                <a:ext cx="1950211" cy="2539338"/>
              </a:xfrm>
              <a:custGeom>
                <a:avLst/>
                <a:gdLst>
                  <a:gd name="connsiteX0" fmla="*/ 0 w 1950211"/>
                  <a:gd name="connsiteY0" fmla="*/ 0 h 2762800"/>
                  <a:gd name="connsiteX1" fmla="*/ 1950211 w 1950211"/>
                  <a:gd name="connsiteY1" fmla="*/ 0 h 2762800"/>
                  <a:gd name="connsiteX2" fmla="*/ 1950211 w 1950211"/>
                  <a:gd name="connsiteY2" fmla="*/ 2762800 h 2762800"/>
                  <a:gd name="connsiteX3" fmla="*/ 0 w 1950211"/>
                  <a:gd name="connsiteY3" fmla="*/ 2762800 h 2762800"/>
                  <a:gd name="connsiteX4" fmla="*/ 0 w 1950211"/>
                  <a:gd name="connsiteY4" fmla="*/ 0 h 276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0211" h="2762800">
                    <a:moveTo>
                      <a:pt x="0" y="0"/>
                    </a:moveTo>
                    <a:lnTo>
                      <a:pt x="1950211" y="0"/>
                    </a:lnTo>
                    <a:lnTo>
                      <a:pt x="1950211" y="2762800"/>
                    </a:lnTo>
                    <a:lnTo>
                      <a:pt x="0" y="27628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2370" tIns="0" rIns="0" bIns="0" numCol="1" spcCol="1270" anchor="t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latin typeface="Constantia" panose="02030602050306030303" pitchFamily="18" charset="0"/>
                  </a:rPr>
                  <a:t>Cleaning</a:t>
                </a: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89B3A0-2634-4EE2-AACA-77D00AFFEF2C}"/>
                  </a:ext>
                </a:extLst>
              </p:cNvPr>
              <p:cNvSpPr/>
              <p:nvPr/>
            </p:nvSpPr>
            <p:spPr>
              <a:xfrm>
                <a:off x="7161125" y="3122796"/>
                <a:ext cx="2531043" cy="3014831"/>
              </a:xfrm>
              <a:custGeom>
                <a:avLst/>
                <a:gdLst>
                  <a:gd name="connsiteX0" fmla="*/ 0 w 2531043"/>
                  <a:gd name="connsiteY0" fmla="*/ 0 h 3529680"/>
                  <a:gd name="connsiteX1" fmla="*/ 2531043 w 2531043"/>
                  <a:gd name="connsiteY1" fmla="*/ 0 h 3529680"/>
                  <a:gd name="connsiteX2" fmla="*/ 2531043 w 2531043"/>
                  <a:gd name="connsiteY2" fmla="*/ 3529680 h 3529680"/>
                  <a:gd name="connsiteX3" fmla="*/ 0 w 2531043"/>
                  <a:gd name="connsiteY3" fmla="*/ 3529680 h 3529680"/>
                  <a:gd name="connsiteX4" fmla="*/ 0 w 2531043"/>
                  <a:gd name="connsiteY4" fmla="*/ 0 h 3529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1043" h="3529680">
                    <a:moveTo>
                      <a:pt x="0" y="0"/>
                    </a:moveTo>
                    <a:lnTo>
                      <a:pt x="2531043" y="0"/>
                    </a:lnTo>
                    <a:lnTo>
                      <a:pt x="2531043" y="3529680"/>
                    </a:lnTo>
                    <a:lnTo>
                      <a:pt x="0" y="352968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79873" tIns="0" rIns="0" bIns="0" numCol="1" spcCol="1270" anchor="t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latin typeface="Constantia" panose="02030602050306030303" pitchFamily="18" charset="0"/>
                  </a:rPr>
                  <a:t>Transformation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76975-D5FF-40C4-BCF5-C7DBA0E2E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06423" y="4124007"/>
              <a:ext cx="557734" cy="5056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7649A6-5D4A-482D-ADC6-D489A1C7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39774" y="1897352"/>
              <a:ext cx="1373746" cy="111662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846706-83F2-4157-A019-BE92E9F5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9956" y="2774898"/>
              <a:ext cx="826044" cy="72952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480273"/>
            <a:ext cx="8741512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Starting point: Take a closer look at the data and make necessary changes</a:t>
            </a:r>
          </a:p>
        </p:txBody>
      </p:sp>
    </p:spTree>
    <p:extLst>
      <p:ext uri="{BB962C8B-B14F-4D97-AF65-F5344CB8AC3E}">
        <p14:creationId xmlns:p14="http://schemas.microsoft.com/office/powerpoint/2010/main" val="289805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04568" y="670441"/>
            <a:ext cx="8741512" cy="5590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Data exploration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B0A946-6197-4F7E-9A07-73C639C5863D}"/>
              </a:ext>
            </a:extLst>
          </p:cNvPr>
          <p:cNvSpPr/>
          <p:nvPr/>
        </p:nvSpPr>
        <p:spPr>
          <a:xfrm>
            <a:off x="688027" y="1637663"/>
            <a:ext cx="109850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>
              <a:lnSpc>
                <a:spcPct val="90000"/>
              </a:lnSpc>
              <a:spcBef>
                <a:spcPts val="1800"/>
              </a:spcBef>
              <a:buClr>
                <a:srgbClr val="A5B592">
                  <a:lumMod val="75000"/>
                </a:srgbClr>
              </a:buClr>
            </a:pPr>
            <a:r>
              <a:rPr lang="en-US" sz="2000" b="1" dirty="0">
                <a:latin typeface="Constantia"/>
              </a:rPr>
              <a:t>Data source: </a:t>
            </a:r>
            <a:r>
              <a:rPr lang="en-US" sz="2000" dirty="0">
                <a:latin typeface="Constantia"/>
              </a:rPr>
              <a:t>Kaggle, www.kaggle.com/rudymizrahi/airbnb-listings-in-major-us-cities-deloitte-ml</a:t>
            </a:r>
          </a:p>
          <a:p>
            <a:pPr defTabSz="1218987">
              <a:lnSpc>
                <a:spcPct val="90000"/>
              </a:lnSpc>
              <a:spcBef>
                <a:spcPts val="1800"/>
              </a:spcBef>
              <a:buClr>
                <a:srgbClr val="A5B592">
                  <a:lumMod val="75000"/>
                </a:srgbClr>
              </a:buClr>
            </a:pPr>
            <a:r>
              <a:rPr lang="en-US" sz="2000" b="1" dirty="0">
                <a:latin typeface="Constantia"/>
              </a:rPr>
              <a:t>Data details</a:t>
            </a:r>
            <a:r>
              <a:rPr lang="en-US" sz="2000" dirty="0">
                <a:latin typeface="Constantia"/>
              </a:rPr>
              <a:t>: 74,111 observations</a:t>
            </a:r>
          </a:p>
          <a:p>
            <a:pPr defTabSz="1218987">
              <a:lnSpc>
                <a:spcPct val="90000"/>
              </a:lnSpc>
              <a:spcBef>
                <a:spcPts val="1800"/>
              </a:spcBef>
              <a:buClr>
                <a:srgbClr val="A5B592">
                  <a:lumMod val="75000"/>
                </a:srgbClr>
              </a:buClr>
            </a:pPr>
            <a:endParaRPr lang="en-US" sz="2000" dirty="0">
              <a:latin typeface="Constant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5A1A60-3AA6-4601-84DC-0E5601E7FBC2}"/>
              </a:ext>
            </a:extLst>
          </p:cNvPr>
          <p:cNvSpPr/>
          <p:nvPr/>
        </p:nvSpPr>
        <p:spPr>
          <a:xfrm>
            <a:off x="1497210" y="4768136"/>
            <a:ext cx="152599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>
              <a:buClr>
                <a:srgbClr val="FF0000"/>
              </a:buClr>
            </a:pPr>
            <a:r>
              <a:rPr lang="en-US" dirty="0">
                <a:latin typeface="Constantia"/>
              </a:rPr>
              <a:t>Location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zip code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796EB9-2D42-4DA8-9627-59B2BD569E8B}"/>
              </a:ext>
            </a:extLst>
          </p:cNvPr>
          <p:cNvSpPr/>
          <p:nvPr/>
        </p:nvSpPr>
        <p:spPr>
          <a:xfrm>
            <a:off x="1254142" y="3106262"/>
            <a:ext cx="4343625" cy="369332"/>
          </a:xfrm>
          <a:prstGeom prst="rect">
            <a:avLst/>
          </a:prstGeom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8987">
              <a:lnSpc>
                <a:spcPct val="90000"/>
              </a:lnSpc>
              <a:spcBef>
                <a:spcPts val="1800"/>
              </a:spcBef>
              <a:buClr>
                <a:srgbClr val="A5B592">
                  <a:lumMod val="75000"/>
                </a:srgbClr>
              </a:buClr>
            </a:pPr>
            <a:r>
              <a:rPr lang="en-US" sz="2000" i="1" u="sng" dirty="0">
                <a:latin typeface="Constantia"/>
              </a:rPr>
              <a:t>Features</a:t>
            </a:r>
            <a:r>
              <a:rPr lang="en-US" sz="2000" i="1" dirty="0">
                <a:latin typeface="Constantia"/>
              </a:rPr>
              <a:t>: </a:t>
            </a:r>
            <a:r>
              <a:rPr lang="en-US" sz="2000" dirty="0">
                <a:latin typeface="Constantia"/>
              </a:rPr>
              <a:t>28 in total, examples below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DB11DA-2800-461E-A41C-9D3B50CD29A2}"/>
              </a:ext>
            </a:extLst>
          </p:cNvPr>
          <p:cNvSpPr/>
          <p:nvPr/>
        </p:nvSpPr>
        <p:spPr>
          <a:xfrm>
            <a:off x="3494390" y="4768136"/>
            <a:ext cx="2215498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>
              <a:buClr>
                <a:srgbClr val="FF0000"/>
              </a:buClr>
            </a:pPr>
            <a:r>
              <a:rPr lang="en-US" dirty="0">
                <a:latin typeface="Constantia"/>
              </a:rPr>
              <a:t>Rental type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property type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room type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70A80F-7C13-4938-9957-DE3CD43A3BB2}"/>
              </a:ext>
            </a:extLst>
          </p:cNvPr>
          <p:cNvSpPr/>
          <p:nvPr/>
        </p:nvSpPr>
        <p:spPr>
          <a:xfrm>
            <a:off x="6181073" y="4768136"/>
            <a:ext cx="2215498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>
              <a:buClr>
                <a:srgbClr val="FF0000"/>
              </a:buClr>
            </a:pPr>
            <a:r>
              <a:rPr lang="en-US" dirty="0">
                <a:latin typeface="Constantia"/>
              </a:rPr>
              <a:t>Capacity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bedrooms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accommodates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3664-B419-45AB-9151-19A2477FCBFD}"/>
              </a:ext>
            </a:extLst>
          </p:cNvPr>
          <p:cNvSpPr/>
          <p:nvPr/>
        </p:nvSpPr>
        <p:spPr>
          <a:xfrm>
            <a:off x="8867755" y="4768136"/>
            <a:ext cx="2493508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>
              <a:buClr>
                <a:srgbClr val="FF0000"/>
              </a:buClr>
            </a:pPr>
            <a:r>
              <a:rPr lang="en-US" dirty="0">
                <a:latin typeface="Constantia"/>
              </a:rPr>
              <a:t>Amenities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wireless internet</a:t>
            </a:r>
          </a:p>
          <a:p>
            <a:pPr marL="457200" indent="-457200" defTabSz="1218987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tantia"/>
              </a:rPr>
              <a:t>air conditioning</a:t>
            </a:r>
          </a:p>
        </p:txBody>
      </p:sp>
      <p:pic>
        <p:nvPicPr>
          <p:cNvPr id="1026" name="Picture 2" descr="https://static.thenounproject.com/png/339144-200.png">
            <a:extLst>
              <a:ext uri="{FF2B5EF4-FFF2-40B4-BE49-F238E27FC236}">
                <a16:creationId xmlns:a16="http://schemas.microsoft.com/office/drawing/2014/main" id="{72CBF1F7-C1B3-40F0-92E0-A71BAAF6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206" y="3659132"/>
            <a:ext cx="1088503" cy="10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891994-7248-425D-ABAF-205DE2C78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0"/>
          <a:stretch/>
        </p:blipFill>
        <p:spPr>
          <a:xfrm>
            <a:off x="1672688" y="3701349"/>
            <a:ext cx="1175038" cy="1004068"/>
          </a:xfrm>
          <a:prstGeom prst="rect">
            <a:avLst/>
          </a:prstGeom>
        </p:spPr>
      </p:pic>
      <p:pic>
        <p:nvPicPr>
          <p:cNvPr id="1028" name="Picture 4" descr="https://static.thenounproject.com/png/894481-200.png">
            <a:extLst>
              <a:ext uri="{FF2B5EF4-FFF2-40B4-BE49-F238E27FC236}">
                <a16:creationId xmlns:a16="http://schemas.microsoft.com/office/drawing/2014/main" id="{E0DC7A0A-6358-4D6D-B47E-F3A6E2EC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3" y="3557501"/>
            <a:ext cx="1291765" cy="129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lose up of a logo&#10;&#10;Description generated with high confidence">
            <a:extLst>
              <a:ext uri="{FF2B5EF4-FFF2-40B4-BE49-F238E27FC236}">
                <a16:creationId xmlns:a16="http://schemas.microsoft.com/office/drawing/2014/main" id="{BFAA17D8-EED6-4AC0-947E-B60A96D67F2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10" y="3593296"/>
            <a:ext cx="1565958" cy="1220175"/>
          </a:xfrm>
          <a:prstGeom prst="rect">
            <a:avLst/>
          </a:prstGeom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21E96EB6-15C7-4C29-8CE9-AD402D1C5233}"/>
              </a:ext>
            </a:extLst>
          </p:cNvPr>
          <p:cNvSpPr/>
          <p:nvPr/>
        </p:nvSpPr>
        <p:spPr>
          <a:xfrm>
            <a:off x="1254142" y="26017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1218987">
              <a:lnSpc>
                <a:spcPct val="90000"/>
              </a:lnSpc>
              <a:spcBef>
                <a:spcPts val="1800"/>
              </a:spcBef>
              <a:buClr>
                <a:srgbClr val="FF0000"/>
              </a:buClr>
            </a:pPr>
            <a:r>
              <a:rPr lang="en-US" sz="2000" i="1" u="sng" dirty="0">
                <a:solidFill>
                  <a:prstClr val="black"/>
                </a:solidFill>
                <a:latin typeface="Constantia"/>
              </a:rPr>
              <a:t>Target variable:</a:t>
            </a:r>
            <a:r>
              <a:rPr lang="en-US" sz="2000" i="1" dirty="0">
                <a:solidFill>
                  <a:prstClr val="black"/>
                </a:solidFill>
                <a:latin typeface="Constantia"/>
              </a:rPr>
              <a:t> Listing price (logged)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9CE1C57-37DC-4175-B000-915AC5CB4CC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6090" y="135259"/>
            <a:ext cx="561747" cy="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F2C1DE-A3E4-49EC-934E-4C15527FA3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33622" y="169377"/>
            <a:ext cx="706295" cy="623767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9C28282-E0BF-416E-BBE8-6525AEF5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330207"/>
              </p:ext>
            </p:extLst>
          </p:nvPr>
        </p:nvGraphicFramePr>
        <p:xfrm>
          <a:off x="1631212" y="1904034"/>
          <a:ext cx="9803757" cy="428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63B6C6CF-0BE3-482C-9206-651F7EBCD1C4}"/>
              </a:ext>
            </a:extLst>
          </p:cNvPr>
          <p:cNvSpPr txBox="1">
            <a:spLocks/>
          </p:cNvSpPr>
          <p:nvPr/>
        </p:nvSpPr>
        <p:spPr>
          <a:xfrm>
            <a:off x="1804568" y="670441"/>
            <a:ext cx="8741512" cy="5590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24476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B4D41B-42FD-4916-A24E-AE8E8897FE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7995" y="145816"/>
            <a:ext cx="891970" cy="6630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84614B-837B-4E8F-A0B2-E85E18968C80}"/>
              </a:ext>
            </a:extLst>
          </p:cNvPr>
          <p:cNvSpPr txBox="1">
            <a:spLocks/>
          </p:cNvSpPr>
          <p:nvPr/>
        </p:nvSpPr>
        <p:spPr>
          <a:xfrm>
            <a:off x="1772794" y="529333"/>
            <a:ext cx="8741512" cy="5590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Data transformation:</a:t>
            </a:r>
          </a:p>
          <a:p>
            <a:r>
              <a:rPr lang="en-US" sz="2800" dirty="0">
                <a:latin typeface="Constantia" panose="02030602050306030303" pitchFamily="18" charset="0"/>
              </a:rPr>
              <a:t>Result is 839 columns including 834 dummy variables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443E2C-3865-44A7-AEBD-4F2200F629EA}"/>
              </a:ext>
            </a:extLst>
          </p:cNvPr>
          <p:cNvGrpSpPr/>
          <p:nvPr/>
        </p:nvGrpSpPr>
        <p:grpSpPr>
          <a:xfrm>
            <a:off x="618746" y="1728808"/>
            <a:ext cx="4574109" cy="4599859"/>
            <a:chOff x="1319660" y="2085975"/>
            <a:chExt cx="4574109" cy="40906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61F9B-46CD-46CC-BA51-89E9727FCA4A}"/>
                </a:ext>
              </a:extLst>
            </p:cNvPr>
            <p:cNvGrpSpPr/>
            <p:nvPr/>
          </p:nvGrpSpPr>
          <p:grpSpPr>
            <a:xfrm>
              <a:off x="1319660" y="2295525"/>
              <a:ext cx="4574109" cy="3881088"/>
              <a:chOff x="1319660" y="2295525"/>
              <a:chExt cx="4574109" cy="388108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B250F0-F4CA-4E6D-AF04-8D67078EB0CD}"/>
                  </a:ext>
                </a:extLst>
              </p:cNvPr>
              <p:cNvSpPr/>
              <p:nvPr/>
            </p:nvSpPr>
            <p:spPr>
              <a:xfrm>
                <a:off x="1319660" y="2295525"/>
                <a:ext cx="4574109" cy="381952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dirty="0">
                  <a:latin typeface="Constantia" panose="02030602050306030303" pitchFamily="18" charset="0"/>
                </a:endParaRPr>
              </a:p>
              <a:p>
                <a:pPr marL="285750" indent="-285750">
                  <a:buClr>
                    <a:srgbClr val="FF5A5F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No negatives or obvious outliers observed in data</a:t>
                </a:r>
                <a:endParaRPr lang="ko-KR" altLang="en-US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buClr>
                    <a:srgbClr val="FF5A5F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No distribution benefits observed from transformation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62550AF-779C-4EBE-BD51-69BBA65F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741" y="3733744"/>
                <a:ext cx="4553027" cy="2442869"/>
              </a:xfrm>
              <a:prstGeom prst="rect">
                <a:avLst/>
              </a:prstGeom>
              <a:effectLst>
                <a:softEdge rad="25400"/>
              </a:effec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EA24C-B89D-4F64-846F-8BE12F295357}"/>
                </a:ext>
              </a:extLst>
            </p:cNvPr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BDD1EF-47CD-4798-BACC-2F06A2073E1E}"/>
                  </a:ext>
                </a:extLst>
              </p:cNvPr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onstantia" panose="02030602050306030303" pitchFamily="18" charset="0"/>
                  </a:rPr>
                  <a:t>Numerical</a:t>
                </a:r>
                <a:endParaRPr lang="ko-KR" altLang="en-US" dirty="0">
                  <a:latin typeface="Constantia" panose="02030602050306030303" pitchFamily="18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03C88B2-9699-4ADA-A7DA-3A816C59004B}"/>
                  </a:ext>
                </a:extLst>
              </p:cNvPr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BD9489D-E1B3-4A6B-A25D-735C4EB65B10}"/>
                    </a:ext>
                  </a:extLst>
                </p:cNvPr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776FD2E-4876-4E55-A425-A2769C871E17}"/>
                    </a:ext>
                  </a:extLst>
                </p:cNvPr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FE1E08-DA06-4F99-9909-C279B7C9D2FF}"/>
              </a:ext>
            </a:extLst>
          </p:cNvPr>
          <p:cNvGrpSpPr/>
          <p:nvPr/>
        </p:nvGrpSpPr>
        <p:grpSpPr>
          <a:xfrm>
            <a:off x="6688963" y="1728808"/>
            <a:ext cx="4574109" cy="4599859"/>
            <a:chOff x="1319660" y="2085975"/>
            <a:chExt cx="4574109" cy="40906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58417A-C203-48C3-8290-DC1AC9B3CD0E}"/>
                </a:ext>
              </a:extLst>
            </p:cNvPr>
            <p:cNvGrpSpPr/>
            <p:nvPr/>
          </p:nvGrpSpPr>
          <p:grpSpPr>
            <a:xfrm>
              <a:off x="1319660" y="2295525"/>
              <a:ext cx="4574109" cy="3881088"/>
              <a:chOff x="1319660" y="2295525"/>
              <a:chExt cx="4574109" cy="388108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630FC7-7280-4860-BCA6-ABE4C1BB4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0200" y="3733744"/>
                <a:ext cx="4553027" cy="2442869"/>
              </a:xfrm>
              <a:prstGeom prst="rect">
                <a:avLst/>
              </a:prstGeom>
              <a:effectLst>
                <a:softEdge rad="25400"/>
              </a:effec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3BC0859-FA26-4652-8860-0DA59644CDA9}"/>
                  </a:ext>
                </a:extLst>
              </p:cNvPr>
              <p:cNvSpPr/>
              <p:nvPr/>
            </p:nvSpPr>
            <p:spPr>
              <a:xfrm>
                <a:off x="1319660" y="2295525"/>
                <a:ext cx="4574109" cy="381952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04747" lvl="0" indent="-304747" defTabSz="1218987">
                  <a:lnSpc>
                    <a:spcPct val="90000"/>
                  </a:lnSpc>
                  <a:spcBef>
                    <a:spcPts val="1800"/>
                  </a:spcBef>
                  <a:buClr>
                    <a:srgbClr val="FF5A5F"/>
                  </a:buClr>
                  <a:buFont typeface="Wingdings" panose="05000000000000000000" pitchFamily="2" charset="2"/>
                  <a:buChar char="§"/>
                </a:pPr>
                <a:endParaRPr lang="en-US" sz="700" dirty="0">
                  <a:solidFill>
                    <a:prstClr val="black"/>
                  </a:solidFill>
                  <a:latin typeface="Constantia"/>
                </a:endParaRPr>
              </a:p>
              <a:p>
                <a:pPr marL="304747" lvl="0" indent="-304747" defTabSz="1218987">
                  <a:lnSpc>
                    <a:spcPct val="90000"/>
                  </a:lnSpc>
                  <a:spcBef>
                    <a:spcPts val="1800"/>
                  </a:spcBef>
                  <a:buClr>
                    <a:srgbClr val="FF5A5F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prstClr val="black"/>
                    </a:solidFill>
                    <a:latin typeface="Constantia"/>
                  </a:rPr>
                  <a:t>Parsed lists of strings in </a:t>
                </a:r>
                <a:r>
                  <a:rPr lang="en-US" i="1" dirty="0">
                    <a:solidFill>
                      <a:prstClr val="black"/>
                    </a:solidFill>
                    <a:latin typeface="Constantia"/>
                  </a:rPr>
                  <a:t>amenities</a:t>
                </a:r>
                <a:r>
                  <a:rPr lang="en-US" dirty="0">
                    <a:solidFill>
                      <a:prstClr val="black"/>
                    </a:solidFill>
                    <a:latin typeface="Constantia"/>
                  </a:rPr>
                  <a:t> into 130 dummy variables</a:t>
                </a:r>
              </a:p>
              <a:p>
                <a:pPr marL="304747" indent="-304747" defTabSz="1218987">
                  <a:lnSpc>
                    <a:spcPct val="90000"/>
                  </a:lnSpc>
                  <a:spcBef>
                    <a:spcPts val="1800"/>
                  </a:spcBef>
                  <a:buClr>
                    <a:srgbClr val="FF5A5F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prstClr val="black"/>
                    </a:solidFill>
                    <a:latin typeface="Constantia"/>
                  </a:rPr>
                  <a:t>Encoded 6 categorical variables into 700 binary variables (dropped the first category of each to </a:t>
                </a:r>
                <a:r>
                  <a:rPr lang="en-US" altLang="zh-CN" dirty="0">
                    <a:solidFill>
                      <a:prstClr val="black"/>
                    </a:solidFill>
                    <a:latin typeface="Constantia"/>
                  </a:rPr>
                  <a:t>avoid multicollinearity</a:t>
                </a:r>
                <a:r>
                  <a:rPr lang="en-US" dirty="0">
                    <a:solidFill>
                      <a:prstClr val="black"/>
                    </a:solidFill>
                    <a:latin typeface="Constantia"/>
                  </a:rPr>
                  <a:t>)</a:t>
                </a:r>
              </a:p>
              <a:p>
                <a:pPr marL="304747" lvl="0" indent="-304747" defTabSz="1218987">
                  <a:lnSpc>
                    <a:spcPct val="90000"/>
                  </a:lnSpc>
                  <a:spcBef>
                    <a:spcPts val="1800"/>
                  </a:spcBef>
                  <a:buClr>
                    <a:srgbClr val="FF5A5F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prstClr val="black"/>
                    </a:solidFill>
                    <a:latin typeface="Constantia"/>
                  </a:rPr>
                  <a:t>Transformed 4 true/false objects to binary variables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33FA29-9BAE-4EA2-91BB-F8240177E7BF}"/>
                </a:ext>
              </a:extLst>
            </p:cNvPr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5EC602-BA14-4348-87BF-482E32A902C2}"/>
                  </a:ext>
                </a:extLst>
              </p:cNvPr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onstantia" panose="02030602050306030303" pitchFamily="18" charset="0"/>
                  </a:rPr>
                  <a:t>Categorical</a:t>
                </a:r>
                <a:endParaRPr lang="ko-KR" altLang="en-US" dirty="0">
                  <a:latin typeface="Constantia" panose="02030602050306030303" pitchFamily="18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197264-F8D9-4157-B250-DE9A7344FEC4}"/>
                  </a:ext>
                </a:extLst>
              </p:cNvPr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E4BA1B4-2C42-4BA6-84A5-29CEB6233054}"/>
                    </a:ext>
                  </a:extLst>
                </p:cNvPr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27178BF-35F8-47F4-94C8-01FE11738E6E}"/>
                    </a:ext>
                  </a:extLst>
                </p:cNvPr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B0C7416-255C-487A-979D-FAAE92005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0" y="3378200"/>
            <a:ext cx="3650089" cy="29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0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67103" y="481261"/>
            <a:ext cx="9411545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Modeling: Combination of hold-out testing &amp; cross-validation, implemented in AWS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B7825-D684-47EB-A252-A05FBC74E0B2}"/>
              </a:ext>
            </a:extLst>
          </p:cNvPr>
          <p:cNvSpPr txBox="1"/>
          <p:nvPr/>
        </p:nvSpPr>
        <p:spPr>
          <a:xfrm>
            <a:off x="759612" y="4179596"/>
            <a:ext cx="1743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tantia" panose="02030602050306030303" pitchFamily="18" charset="0"/>
              </a:rPr>
              <a:t>Parameter tuning via cross-validation (grid search)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55ED5-9D8B-430E-B5C1-2885FF28887E}"/>
              </a:ext>
            </a:extLst>
          </p:cNvPr>
          <p:cNvCxnSpPr>
            <a:cxnSpLocks/>
          </p:cNvCxnSpPr>
          <p:nvPr/>
        </p:nvCxnSpPr>
        <p:spPr>
          <a:xfrm flipV="1">
            <a:off x="4842406" y="2970706"/>
            <a:ext cx="0" cy="5471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BFF9C9-DC9C-4ECD-990D-57BA7AFE4D39}"/>
              </a:ext>
            </a:extLst>
          </p:cNvPr>
          <p:cNvGrpSpPr/>
          <p:nvPr/>
        </p:nvGrpSpPr>
        <p:grpSpPr>
          <a:xfrm>
            <a:off x="2986103" y="3957928"/>
            <a:ext cx="4750295" cy="1122896"/>
            <a:chOff x="2520826" y="4016883"/>
            <a:chExt cx="4605467" cy="987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025603-0AC9-4977-B937-FA407AAD868F}"/>
                </a:ext>
              </a:extLst>
            </p:cNvPr>
            <p:cNvSpPr txBox="1"/>
            <p:nvPr/>
          </p:nvSpPr>
          <p:spPr>
            <a:xfrm>
              <a:off x="5220259" y="4665864"/>
              <a:ext cx="1906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tantia" panose="02030602050306030303" pitchFamily="18" charset="0"/>
                </a:rPr>
                <a:t>Hold-out fold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B20468-AB62-47C4-A49C-796E5D4F2D46}"/>
                </a:ext>
              </a:extLst>
            </p:cNvPr>
            <p:cNvGrpSpPr/>
            <p:nvPr/>
          </p:nvGrpSpPr>
          <p:grpSpPr>
            <a:xfrm>
              <a:off x="2520826" y="4016883"/>
              <a:ext cx="3570535" cy="610694"/>
              <a:chOff x="2520826" y="4016883"/>
              <a:chExt cx="3570535" cy="61069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FDFF08-BD27-4D36-AE96-1F203270E2DC}"/>
                  </a:ext>
                </a:extLst>
              </p:cNvPr>
              <p:cNvSpPr/>
              <p:nvPr/>
            </p:nvSpPr>
            <p:spPr>
              <a:xfrm>
                <a:off x="5537362" y="4016883"/>
                <a:ext cx="553999" cy="610067"/>
              </a:xfrm>
              <a:prstGeom prst="rect">
                <a:avLst/>
              </a:prstGeom>
              <a:solidFill>
                <a:srgbClr val="008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885EDB0-E21A-479D-91DE-9EE477AA64D6}"/>
                  </a:ext>
                </a:extLst>
              </p:cNvPr>
              <p:cNvSpPr/>
              <p:nvPr/>
            </p:nvSpPr>
            <p:spPr>
              <a:xfrm>
                <a:off x="2520826" y="4016883"/>
                <a:ext cx="553999" cy="610694"/>
              </a:xfrm>
              <a:prstGeom prst="rect">
                <a:avLst/>
              </a:prstGeom>
              <a:solidFill>
                <a:srgbClr val="8B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C1C247-B35C-4C96-89A9-62BD55890A85}"/>
                  </a:ext>
                </a:extLst>
              </p:cNvPr>
              <p:cNvSpPr/>
              <p:nvPr/>
            </p:nvSpPr>
            <p:spPr>
              <a:xfrm>
                <a:off x="3077330" y="4016883"/>
                <a:ext cx="553999" cy="610694"/>
              </a:xfrm>
              <a:prstGeom prst="rect">
                <a:avLst/>
              </a:prstGeom>
              <a:solidFill>
                <a:srgbClr val="00DF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9B3B12-7F9A-45D8-9D1C-086E8D63A675}"/>
                  </a:ext>
                </a:extLst>
              </p:cNvPr>
              <p:cNvSpPr/>
              <p:nvPr/>
            </p:nvSpPr>
            <p:spPr>
              <a:xfrm>
                <a:off x="3631330" y="4017508"/>
                <a:ext cx="553998" cy="610069"/>
              </a:xfrm>
              <a:prstGeom prst="rect">
                <a:avLst/>
              </a:prstGeom>
              <a:solidFill>
                <a:srgbClr val="00C6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A19183-F3ED-4D66-91B2-00AAE95ECC71}"/>
                  </a:ext>
                </a:extLst>
              </p:cNvPr>
              <p:cNvSpPr/>
              <p:nvPr/>
            </p:nvSpPr>
            <p:spPr>
              <a:xfrm>
                <a:off x="4178718" y="4016883"/>
                <a:ext cx="553999" cy="610694"/>
              </a:xfrm>
              <a:prstGeom prst="rect">
                <a:avLst/>
              </a:prstGeom>
              <a:solidFill>
                <a:srgbClr val="009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2BF219-9D6A-4446-9E00-06A0D17B2ADA}"/>
                </a:ext>
              </a:extLst>
            </p:cNvPr>
            <p:cNvSpPr txBox="1"/>
            <p:nvPr/>
          </p:nvSpPr>
          <p:spPr>
            <a:xfrm>
              <a:off x="4850484" y="4069851"/>
              <a:ext cx="1791571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sz="2000" b="1" dirty="0">
                  <a:latin typeface="Constantia" panose="02030602050306030303" pitchFamily="18" charset="0"/>
                </a:rPr>
                <a:t>… …</a:t>
              </a:r>
            </a:p>
          </p:txBody>
        </p:sp>
      </p:grpSp>
      <p:sp>
        <p:nvSpPr>
          <p:cNvPr id="30" name="Left Brace 29">
            <a:extLst>
              <a:ext uri="{FF2B5EF4-FFF2-40B4-BE49-F238E27FC236}">
                <a16:creationId xmlns:a16="http://schemas.microsoft.com/office/drawing/2014/main" id="{C9447CD2-C40F-4A65-8F7E-1A6DABE82E44}"/>
              </a:ext>
            </a:extLst>
          </p:cNvPr>
          <p:cNvSpPr/>
          <p:nvPr/>
        </p:nvSpPr>
        <p:spPr>
          <a:xfrm rot="5400000">
            <a:off x="4720433" y="1983371"/>
            <a:ext cx="230948" cy="3570514"/>
          </a:xfrm>
          <a:prstGeom prst="lef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AF4A5D-25B1-4355-8E2B-920E4E293408}"/>
              </a:ext>
            </a:extLst>
          </p:cNvPr>
          <p:cNvCxnSpPr>
            <a:cxnSpLocks/>
          </p:cNvCxnSpPr>
          <p:nvPr/>
        </p:nvCxnSpPr>
        <p:spPr>
          <a:xfrm flipV="1">
            <a:off x="9894484" y="2970158"/>
            <a:ext cx="0" cy="192162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1B7A02-4494-4A44-AF59-610BC6994402}"/>
              </a:ext>
            </a:extLst>
          </p:cNvPr>
          <p:cNvCxnSpPr>
            <a:cxnSpLocks/>
          </p:cNvCxnSpPr>
          <p:nvPr/>
        </p:nvCxnSpPr>
        <p:spPr>
          <a:xfrm>
            <a:off x="6556616" y="5666701"/>
            <a:ext cx="2162883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B7C18-0F9D-48A6-8CB5-FA0B5806F461}"/>
              </a:ext>
            </a:extLst>
          </p:cNvPr>
          <p:cNvGrpSpPr/>
          <p:nvPr/>
        </p:nvGrpSpPr>
        <p:grpSpPr>
          <a:xfrm>
            <a:off x="2535428" y="947192"/>
            <a:ext cx="8588968" cy="2305875"/>
            <a:chOff x="2776728" y="947192"/>
            <a:chExt cx="8588968" cy="23058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D66AD7-C08D-439E-9424-741D18AB96C6}"/>
                </a:ext>
              </a:extLst>
            </p:cNvPr>
            <p:cNvSpPr txBox="1"/>
            <p:nvPr/>
          </p:nvSpPr>
          <p:spPr>
            <a:xfrm>
              <a:off x="2833677" y="2006924"/>
              <a:ext cx="2016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tantia" panose="02030602050306030303" pitchFamily="18" charset="0"/>
                </a:rPr>
                <a:t>Training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EAAF45-E1C2-4772-808C-5193E0C114E3}"/>
                </a:ext>
              </a:extLst>
            </p:cNvPr>
            <p:cNvSpPr txBox="1"/>
            <p:nvPr/>
          </p:nvSpPr>
          <p:spPr>
            <a:xfrm>
              <a:off x="9258332" y="2006924"/>
              <a:ext cx="2016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Constantia" panose="02030602050306030303" pitchFamily="18" charset="0"/>
                </a:rPr>
                <a:t>Test</a:t>
              </a:r>
            </a:p>
          </p:txBody>
        </p:sp>
        <p:graphicFrame>
          <p:nvGraphicFramePr>
            <p:cNvPr id="20" name="차트 6">
              <a:extLst>
                <a:ext uri="{FF2B5EF4-FFF2-40B4-BE49-F238E27FC236}">
                  <a16:creationId xmlns:a16="http://schemas.microsoft.com/office/drawing/2014/main" id="{E5B10953-20CA-4514-AE9F-0F8432E284E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4306523"/>
                </p:ext>
              </p:extLst>
            </p:nvPr>
          </p:nvGraphicFramePr>
          <p:xfrm>
            <a:off x="2776728" y="947192"/>
            <a:ext cx="8556076" cy="2305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E32036-6B56-4992-9999-0FDCC9B2237B}"/>
                </a:ext>
              </a:extLst>
            </p:cNvPr>
            <p:cNvSpPr txBox="1"/>
            <p:nvPr/>
          </p:nvSpPr>
          <p:spPr>
            <a:xfrm>
              <a:off x="2965610" y="2452980"/>
              <a:ext cx="777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Constantia" panose="02030602050306030303" pitchFamily="18" charset="0"/>
                </a:rPr>
                <a:t>70%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405DDE-CB49-443C-8697-4267D7946017}"/>
                </a:ext>
              </a:extLst>
            </p:cNvPr>
            <p:cNvSpPr txBox="1"/>
            <p:nvPr/>
          </p:nvSpPr>
          <p:spPr>
            <a:xfrm>
              <a:off x="10588259" y="2452980"/>
              <a:ext cx="777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Constantia" panose="02030602050306030303" pitchFamily="18" charset="0"/>
                </a:rPr>
                <a:t>30%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24BA66-5F90-42C4-8C42-A641BDF85866}"/>
              </a:ext>
            </a:extLst>
          </p:cNvPr>
          <p:cNvSpPr txBox="1"/>
          <p:nvPr/>
        </p:nvSpPr>
        <p:spPr>
          <a:xfrm>
            <a:off x="3493702" y="5366746"/>
            <a:ext cx="297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tantia" panose="02030602050306030303" pitchFamily="18" charset="0"/>
              </a:rPr>
              <a:t>Best parameters chosen on </a:t>
            </a:r>
          </a:p>
          <a:p>
            <a:r>
              <a:rPr lang="en-US" sz="1600" dirty="0">
                <a:latin typeface="Constantia" panose="02030602050306030303" pitchFamily="18" charset="0"/>
              </a:rPr>
              <a:t>mean-squared error. Model then fitted on training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6D808-2977-4EBE-BE10-22C08A53B885}"/>
              </a:ext>
            </a:extLst>
          </p:cNvPr>
          <p:cNvSpPr/>
          <p:nvPr/>
        </p:nvSpPr>
        <p:spPr>
          <a:xfrm>
            <a:off x="9143974" y="5243635"/>
            <a:ext cx="15010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tantia" panose="02030602050306030303" pitchFamily="18" charset="0"/>
              </a:rPr>
              <a:t>Final model  evaluated</a:t>
            </a:r>
            <a:r>
              <a:rPr lang="en-US" sz="1600" dirty="0">
                <a:latin typeface="Constantia" panose="02030602050306030303" pitchFamily="18" charset="0"/>
              </a:rPr>
              <a:t> for each algorithm on test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7121B2-ABB3-44A8-9B3A-094F201CFF5B}"/>
              </a:ext>
            </a:extLst>
          </p:cNvPr>
          <p:cNvSpPr txBox="1"/>
          <p:nvPr/>
        </p:nvSpPr>
        <p:spPr>
          <a:xfrm>
            <a:off x="759613" y="2237536"/>
            <a:ext cx="1384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tantia" panose="02030602050306030303" pitchFamily="18" charset="0"/>
              </a:rPr>
              <a:t>Initial holdout split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B44B37-CE48-417F-BA13-9251E4ACF788}"/>
              </a:ext>
            </a:extLst>
          </p:cNvPr>
          <p:cNvCxnSpPr>
            <a:cxnSpLocks/>
          </p:cNvCxnSpPr>
          <p:nvPr/>
        </p:nvCxnSpPr>
        <p:spPr>
          <a:xfrm flipV="1">
            <a:off x="4820417" y="4739678"/>
            <a:ext cx="0" cy="61069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57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859834" y="622893"/>
            <a:ext cx="9733226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Modeling: Four different machine learning algorithms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233463-3446-4C2E-8B5D-BA082D46FEF9}"/>
              </a:ext>
            </a:extLst>
          </p:cNvPr>
          <p:cNvSpPr/>
          <p:nvPr/>
        </p:nvSpPr>
        <p:spPr>
          <a:xfrm>
            <a:off x="1557376" y="2611019"/>
            <a:ext cx="2016807" cy="2016807"/>
          </a:xfrm>
          <a:prstGeom prst="roundRect">
            <a:avLst/>
          </a:prstGeom>
          <a:noFill/>
          <a:ln w="381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4293F-AAAF-437B-AEE0-E9A93CEF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  <a14:imgEffect>
                      <a14:brightnessContrast bright="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46" y="2815285"/>
            <a:ext cx="1823229" cy="1649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66AD7-C08D-439E-9424-741D18AB96C6}"/>
              </a:ext>
            </a:extLst>
          </p:cNvPr>
          <p:cNvSpPr txBox="1"/>
          <p:nvPr/>
        </p:nvSpPr>
        <p:spPr>
          <a:xfrm>
            <a:off x="1650874" y="2078339"/>
            <a:ext cx="201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k-NN Regression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90994D-65FD-479E-9EDC-7F8696D7C584}"/>
              </a:ext>
            </a:extLst>
          </p:cNvPr>
          <p:cNvSpPr/>
          <p:nvPr/>
        </p:nvSpPr>
        <p:spPr>
          <a:xfrm>
            <a:off x="4159688" y="2611019"/>
            <a:ext cx="2016807" cy="2016807"/>
          </a:xfrm>
          <a:prstGeom prst="roundRect">
            <a:avLst/>
          </a:prstGeom>
          <a:noFill/>
          <a:ln w="381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FBDF58-2735-4408-91D0-22A8F0711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34" y="2823674"/>
            <a:ext cx="1895318" cy="1587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B7825-D684-47EB-A252-A05FBC74E0B2}"/>
              </a:ext>
            </a:extLst>
          </p:cNvPr>
          <p:cNvSpPr txBox="1"/>
          <p:nvPr/>
        </p:nvSpPr>
        <p:spPr>
          <a:xfrm>
            <a:off x="3871992" y="2078339"/>
            <a:ext cx="259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Regression Tree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14105E8-F74C-4B1F-B2A4-850F62828EFB}"/>
              </a:ext>
            </a:extLst>
          </p:cNvPr>
          <p:cNvSpPr/>
          <p:nvPr/>
        </p:nvSpPr>
        <p:spPr>
          <a:xfrm>
            <a:off x="6809704" y="2611019"/>
            <a:ext cx="2016807" cy="2016807"/>
          </a:xfrm>
          <a:prstGeom prst="roundRect">
            <a:avLst/>
          </a:prstGeom>
          <a:noFill/>
          <a:ln w="381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8D1BD6-1AEA-45D3-A4B4-138200E963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19"/>
          <a:stretch/>
        </p:blipFill>
        <p:spPr>
          <a:xfrm>
            <a:off x="6896479" y="2723517"/>
            <a:ext cx="1930032" cy="1806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025603-0AC9-4977-B937-FA407AAD868F}"/>
              </a:ext>
            </a:extLst>
          </p:cNvPr>
          <p:cNvSpPr txBox="1"/>
          <p:nvPr/>
        </p:nvSpPr>
        <p:spPr>
          <a:xfrm>
            <a:off x="6926237" y="2078339"/>
            <a:ext cx="190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Lasso Regression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F5DB0A-6746-46F0-BACD-BC1C52A202F8}"/>
              </a:ext>
            </a:extLst>
          </p:cNvPr>
          <p:cNvSpPr/>
          <p:nvPr/>
        </p:nvSpPr>
        <p:spPr>
          <a:xfrm>
            <a:off x="9576253" y="2611019"/>
            <a:ext cx="2016807" cy="2016807"/>
          </a:xfrm>
          <a:prstGeom prst="roundRect">
            <a:avLst/>
          </a:prstGeom>
          <a:noFill/>
          <a:ln w="381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2B3AFB-B5F1-4C91-892A-749409FCB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1" r="-577"/>
          <a:stretch/>
        </p:blipFill>
        <p:spPr>
          <a:xfrm>
            <a:off x="9467531" y="2736707"/>
            <a:ext cx="2107250" cy="1806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EAAF45-E1C2-4772-808C-5193E0C114E3}"/>
              </a:ext>
            </a:extLst>
          </p:cNvPr>
          <p:cNvSpPr txBox="1"/>
          <p:nvPr/>
        </p:nvSpPr>
        <p:spPr>
          <a:xfrm>
            <a:off x="9666228" y="2084335"/>
            <a:ext cx="201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Ridge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AB237-46F4-4340-85F2-E9CAE22D69FB}"/>
              </a:ext>
            </a:extLst>
          </p:cNvPr>
          <p:cNvSpPr txBox="1"/>
          <p:nvPr/>
        </p:nvSpPr>
        <p:spPr>
          <a:xfrm>
            <a:off x="525177" y="2422271"/>
            <a:ext cx="553998" cy="228654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>
                <a:latin typeface="Constantia" panose="02030602050306030303" pitchFamily="18" charset="0"/>
              </a:rPr>
              <a:t>Techniques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B0633-8331-4750-9AB0-91BB538FBDC4}"/>
              </a:ext>
            </a:extLst>
          </p:cNvPr>
          <p:cNvSpPr txBox="1"/>
          <p:nvPr/>
        </p:nvSpPr>
        <p:spPr>
          <a:xfrm>
            <a:off x="328607" y="4491764"/>
            <a:ext cx="923330" cy="228654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>
                <a:latin typeface="Constantia" panose="02030602050306030303" pitchFamily="18" charset="0"/>
              </a:rPr>
              <a:t>Feature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1768B-AEB0-455C-B294-1DE656F4FC1F}"/>
              </a:ext>
            </a:extLst>
          </p:cNvPr>
          <p:cNvSpPr txBox="1"/>
          <p:nvPr/>
        </p:nvSpPr>
        <p:spPr>
          <a:xfrm>
            <a:off x="1557376" y="5111376"/>
            <a:ext cx="211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Variance reduction via ‘Extra Tree Regressor’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E7AFA-6A90-4ECC-9471-39F78E696D67}"/>
              </a:ext>
            </a:extLst>
          </p:cNvPr>
          <p:cNvSpPr txBox="1"/>
          <p:nvPr/>
        </p:nvSpPr>
        <p:spPr>
          <a:xfrm>
            <a:off x="4121281" y="5129303"/>
            <a:ext cx="211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Automatic feature selection via variance reduction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FBF297-8DA4-403B-AD0F-2AE92E785167}"/>
              </a:ext>
            </a:extLst>
          </p:cNvPr>
          <p:cNvSpPr txBox="1"/>
          <p:nvPr/>
        </p:nvSpPr>
        <p:spPr>
          <a:xfrm>
            <a:off x="6667261" y="5129303"/>
            <a:ext cx="211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Automatic feature selection, with help from 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7DD9D-97A2-49B1-93FC-68F5FC177FEA}"/>
              </a:ext>
            </a:extLst>
          </p:cNvPr>
          <p:cNvSpPr txBox="1"/>
          <p:nvPr/>
        </p:nvSpPr>
        <p:spPr>
          <a:xfrm>
            <a:off x="9529503" y="5146941"/>
            <a:ext cx="211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No direct selection, uses regularization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220584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4258A-558C-4784-B36A-F8CC7FF46F72}"/>
              </a:ext>
            </a:extLst>
          </p:cNvPr>
          <p:cNvSpPr txBox="1">
            <a:spLocks/>
          </p:cNvSpPr>
          <p:nvPr/>
        </p:nvSpPr>
        <p:spPr>
          <a:xfrm>
            <a:off x="1944268" y="481261"/>
            <a:ext cx="8761832" cy="8384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tantia" panose="02030602050306030303" pitchFamily="18" charset="0"/>
              </a:rPr>
              <a:t>Based on test set performance, Lasso emerges as the best model 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6B8A47-D2F4-47CD-BE8E-08023F39472D}"/>
              </a:ext>
            </a:extLst>
          </p:cNvPr>
          <p:cNvSpPr/>
          <p:nvPr/>
        </p:nvSpPr>
        <p:spPr>
          <a:xfrm>
            <a:off x="-446930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464646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E647410-2225-45E1-A3F5-55E9944A24AB}"/>
              </a:ext>
            </a:extLst>
          </p:cNvPr>
          <p:cNvSpPr/>
          <p:nvPr/>
        </p:nvSpPr>
        <p:spPr>
          <a:xfrm>
            <a:off x="205724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777777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FD1DCFC-EBBC-4528-BA00-4BC918DA9BD5}"/>
              </a:ext>
            </a:extLst>
          </p:cNvPr>
          <p:cNvSpPr/>
          <p:nvPr/>
        </p:nvSpPr>
        <p:spPr>
          <a:xfrm>
            <a:off x="858378" y="481261"/>
            <a:ext cx="826044" cy="838401"/>
          </a:xfrm>
          <a:prstGeom prst="parallelogram">
            <a:avLst>
              <a:gd name="adj" fmla="val 38246"/>
            </a:avLst>
          </a:prstGeom>
          <a:solidFill>
            <a:srgbClr val="FF5A5F"/>
          </a:solidFill>
          <a:ln>
            <a:noFill/>
          </a:ln>
          <a:effectLst>
            <a:outerShdw blurRad="63500" dist="38100" dir="2700000" sx="102000" sy="102000" algn="tl" rotWithShape="0">
              <a:schemeClr val="bg2">
                <a:lumMod val="9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차트 37">
            <a:extLst>
              <a:ext uri="{FF2B5EF4-FFF2-40B4-BE49-F238E27FC236}">
                <a16:creationId xmlns:a16="http://schemas.microsoft.com/office/drawing/2014/main" id="{4E907E84-C43D-4DF4-A9D4-98B4AE9D0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332982"/>
              </p:ext>
            </p:extLst>
          </p:nvPr>
        </p:nvGraphicFramePr>
        <p:xfrm>
          <a:off x="609600" y="1842517"/>
          <a:ext cx="6587266" cy="4496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0E307D-34F0-4A15-A6D2-77106A472B86}"/>
              </a:ext>
            </a:extLst>
          </p:cNvPr>
          <p:cNvSpPr txBox="1"/>
          <p:nvPr/>
        </p:nvSpPr>
        <p:spPr>
          <a:xfrm>
            <a:off x="7442200" y="2602953"/>
            <a:ext cx="4356100" cy="376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onstantia" panose="02030602050306030303" pitchFamily="18" charset="0"/>
              </a:rPr>
              <a:t>Ridge &amp; Lasso both gave comparable performance on RMSE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onstantia" panose="02030602050306030303" pitchFamily="18" charset="0"/>
              </a:rPr>
              <a:t>However, Lasso is seen as the better model because it provides sizeable feature reduction (377 columns vs 838)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onstantia" panose="02030602050306030303" pitchFamily="18" charset="0"/>
              </a:rPr>
              <a:t>That said, it is worth noting that all models’ RMSE are point-estimates, actual distributions may vary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onstantia" panose="02030602050306030303" pitchFamily="18" charset="0"/>
              </a:rPr>
              <a:t>Most models had consistent performance on training data. k-NN performed noticeably better on training data, likely due to overfitting</a:t>
            </a:r>
          </a:p>
        </p:txBody>
      </p:sp>
    </p:spTree>
    <p:extLst>
      <p:ext uri="{BB962C8B-B14F-4D97-AF65-F5344CB8AC3E}">
        <p14:creationId xmlns:p14="http://schemas.microsoft.com/office/powerpoint/2010/main" val="216261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1607</Words>
  <Application>Microsoft Office PowerPoint</Application>
  <PresentationFormat>Widescreen</PresentationFormat>
  <Paragraphs>320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等线</vt:lpstr>
      <vt:lpstr>맑은 고딕</vt:lpstr>
      <vt:lpstr>SimSun</vt:lpstr>
      <vt:lpstr>Arial</vt:lpstr>
      <vt:lpstr>Calibri</vt:lpstr>
      <vt:lpstr>Calibri Light</vt:lpstr>
      <vt:lpstr>Constantia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泽宇</dc:creator>
  <cp:lastModifiedBy>Sameen Haroon</cp:lastModifiedBy>
  <cp:revision>90</cp:revision>
  <dcterms:created xsi:type="dcterms:W3CDTF">2018-10-02T01:24:23Z</dcterms:created>
  <dcterms:modified xsi:type="dcterms:W3CDTF">2018-10-03T14:33:17Z</dcterms:modified>
</cp:coreProperties>
</file>